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86" r:id="rId1"/>
    <p:sldMasterId id="2147484711" r:id="rId2"/>
    <p:sldMasterId id="2147484946" r:id="rId3"/>
    <p:sldMasterId id="2147484985" r:id="rId4"/>
  </p:sldMasterIdLst>
  <p:notesMasterIdLst>
    <p:notesMasterId r:id="rId56"/>
  </p:notesMasterIdLst>
  <p:handoutMasterIdLst>
    <p:handoutMasterId r:id="rId57"/>
  </p:handoutMasterIdLst>
  <p:sldIdLst>
    <p:sldId id="1681" r:id="rId5"/>
    <p:sldId id="1732" r:id="rId6"/>
    <p:sldId id="1686" r:id="rId7"/>
    <p:sldId id="1641" r:id="rId8"/>
    <p:sldId id="1787" r:id="rId9"/>
    <p:sldId id="1793" r:id="rId10"/>
    <p:sldId id="1794" r:id="rId11"/>
    <p:sldId id="1790" r:id="rId12"/>
    <p:sldId id="1791" r:id="rId13"/>
    <p:sldId id="1792" r:id="rId14"/>
    <p:sldId id="1749" r:id="rId15"/>
    <p:sldId id="1783" r:id="rId16"/>
    <p:sldId id="1730" r:id="rId17"/>
    <p:sldId id="1757" r:id="rId18"/>
    <p:sldId id="1782" r:id="rId19"/>
    <p:sldId id="1758" r:id="rId20"/>
    <p:sldId id="1759" r:id="rId21"/>
    <p:sldId id="1760" r:id="rId22"/>
    <p:sldId id="1761" r:id="rId23"/>
    <p:sldId id="1762" r:id="rId24"/>
    <p:sldId id="1786" r:id="rId25"/>
    <p:sldId id="1771" r:id="rId26"/>
    <p:sldId id="1772" r:id="rId27"/>
    <p:sldId id="1734" r:id="rId28"/>
    <p:sldId id="1779" r:id="rId29"/>
    <p:sldId id="1780" r:id="rId30"/>
    <p:sldId id="1781" r:id="rId31"/>
    <p:sldId id="1785" r:id="rId32"/>
    <p:sldId id="1743" r:id="rId33"/>
    <p:sldId id="1606" r:id="rId34"/>
    <p:sldId id="1658" r:id="rId35"/>
    <p:sldId id="1659" r:id="rId36"/>
    <p:sldId id="1746" r:id="rId37"/>
    <p:sldId id="1744" r:id="rId38"/>
    <p:sldId id="1676" r:id="rId39"/>
    <p:sldId id="1677" r:id="rId40"/>
    <p:sldId id="1684" r:id="rId41"/>
    <p:sldId id="1668" r:id="rId42"/>
    <p:sldId id="1660" r:id="rId43"/>
    <p:sldId id="1775" r:id="rId44"/>
    <p:sldId id="1776" r:id="rId45"/>
    <p:sldId id="1778" r:id="rId46"/>
    <p:sldId id="1679" r:id="rId47"/>
    <p:sldId id="1663" r:id="rId48"/>
    <p:sldId id="1747" r:id="rId49"/>
    <p:sldId id="1748" r:id="rId50"/>
    <p:sldId id="1754" r:id="rId51"/>
    <p:sldId id="1774" r:id="rId52"/>
    <p:sldId id="1784" r:id="rId53"/>
    <p:sldId id="1752" r:id="rId54"/>
    <p:sldId id="1682" r:id="rId55"/>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Arial"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Arial" charset="0"/>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Arial" charset="0"/>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Arial" charset="0"/>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Arial" charset="0"/>
      </a:defRPr>
    </a:lvl5pPr>
    <a:lvl6pPr marL="2286000" algn="l" defTabSz="914400" rtl="0" eaLnBrk="1" latinLnBrk="0" hangingPunct="1">
      <a:defRPr sz="2400" kern="1200">
        <a:solidFill>
          <a:schemeClr val="tx1"/>
        </a:solidFill>
        <a:latin typeface="Times New Roman" pitchFamily="18" charset="0"/>
        <a:ea typeface="MS PGothic" pitchFamily="34" charset="-128"/>
        <a:cs typeface="Arial" charset="0"/>
      </a:defRPr>
    </a:lvl6pPr>
    <a:lvl7pPr marL="2743200" algn="l" defTabSz="914400" rtl="0" eaLnBrk="1" latinLnBrk="0" hangingPunct="1">
      <a:defRPr sz="2400" kern="1200">
        <a:solidFill>
          <a:schemeClr val="tx1"/>
        </a:solidFill>
        <a:latin typeface="Times New Roman" pitchFamily="18" charset="0"/>
        <a:ea typeface="MS PGothic" pitchFamily="34" charset="-128"/>
        <a:cs typeface="Arial" charset="0"/>
      </a:defRPr>
    </a:lvl7pPr>
    <a:lvl8pPr marL="3200400" algn="l" defTabSz="914400" rtl="0" eaLnBrk="1" latinLnBrk="0" hangingPunct="1">
      <a:defRPr sz="2400" kern="1200">
        <a:solidFill>
          <a:schemeClr val="tx1"/>
        </a:solidFill>
        <a:latin typeface="Times New Roman" pitchFamily="18" charset="0"/>
        <a:ea typeface="MS PGothic" pitchFamily="34" charset="-128"/>
        <a:cs typeface="Arial" charset="0"/>
      </a:defRPr>
    </a:lvl8pPr>
    <a:lvl9pPr marL="3657600" algn="l" defTabSz="914400" rtl="0" eaLnBrk="1" latinLnBrk="0" hangingPunct="1">
      <a:defRPr sz="2400" kern="1200">
        <a:solidFill>
          <a:schemeClr val="tx1"/>
        </a:solidFill>
        <a:latin typeface="Times New Roman" pitchFamily="18"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284B8"/>
    <a:srgbClr val="CCECFF"/>
    <a:srgbClr val="E6D92E"/>
    <a:srgbClr val="5F5F5F"/>
    <a:srgbClr val="66FF66"/>
    <a:srgbClr val="99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4" autoAdjust="0"/>
    <p:restoredTop sz="90662" autoAdjust="0"/>
  </p:normalViewPr>
  <p:slideViewPr>
    <p:cSldViewPr>
      <p:cViewPr>
        <p:scale>
          <a:sx n="100" d="100"/>
          <a:sy n="100" d="100"/>
        </p:scale>
        <p:origin x="-1326" y="-312"/>
      </p:cViewPr>
      <p:guideLst>
        <p:guide orient="horz" pos="624"/>
        <p:guide pos="288"/>
      </p:guideLst>
    </p:cSldViewPr>
  </p:slideViewPr>
  <p:outlineViewPr>
    <p:cViewPr>
      <p:scale>
        <a:sx n="33" d="100"/>
        <a:sy n="33" d="100"/>
      </p:scale>
      <p:origin x="0" y="1692"/>
    </p:cViewPr>
    <p:sldLst>
      <p:sld r:id="rId1" collapse="1"/>
    </p:sldLst>
  </p:outlineViewPr>
  <p:notesTextViewPr>
    <p:cViewPr>
      <p:scale>
        <a:sx n="33" d="100"/>
        <a:sy n="33" d="100"/>
      </p:scale>
      <p:origin x="0" y="0"/>
    </p:cViewPr>
  </p:notesTextViewPr>
  <p:sorterViewPr>
    <p:cViewPr>
      <p:scale>
        <a:sx n="100" d="100"/>
        <a:sy n="100" d="100"/>
      </p:scale>
      <p:origin x="0" y="0"/>
    </p:cViewPr>
  </p:sorterViewPr>
  <p:notesViewPr>
    <p:cSldViewPr>
      <p:cViewPr>
        <p:scale>
          <a:sx n="100" d="100"/>
          <a:sy n="100" d="100"/>
        </p:scale>
        <p:origin x="-1584" y="1050"/>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1" y="0"/>
            <a:ext cx="2890542" cy="496672"/>
          </a:xfrm>
          <a:prstGeom prst="rect">
            <a:avLst/>
          </a:prstGeom>
          <a:noFill/>
          <a:ln w="9525">
            <a:noFill/>
            <a:miter lim="800000"/>
            <a:headEnd/>
            <a:tailEnd/>
          </a:ln>
        </p:spPr>
        <p:txBody>
          <a:bodyPr vert="horz" wrap="square" lIns="92450" tIns="46226" rIns="92450" bIns="46226" numCol="1" anchor="t" anchorCtr="0" compatLnSpc="1">
            <a:prstTxWarp prst="textNoShape">
              <a:avLst/>
            </a:prstTxWarp>
          </a:bodyPr>
          <a:lstStyle>
            <a:lvl1pPr algn="l" defTabSz="924594">
              <a:defRPr sz="1200">
                <a:ea typeface="+mn-ea"/>
                <a:cs typeface="Arial" pitchFamily="34" charset="0"/>
              </a:defRPr>
            </a:lvl1pPr>
          </a:lstStyle>
          <a:p>
            <a:pPr>
              <a:defRPr/>
            </a:pPr>
            <a:endParaRPr lang="en-US"/>
          </a:p>
        </p:txBody>
      </p:sp>
      <p:sp>
        <p:nvSpPr>
          <p:cNvPr id="156675" name="Rectangle 3"/>
          <p:cNvSpPr>
            <a:spLocks noGrp="1" noChangeArrowheads="1"/>
          </p:cNvSpPr>
          <p:nvPr>
            <p:ph type="dt" sz="quarter" idx="1"/>
          </p:nvPr>
        </p:nvSpPr>
        <p:spPr bwMode="auto">
          <a:xfrm>
            <a:off x="3778547" y="0"/>
            <a:ext cx="2890542" cy="496672"/>
          </a:xfrm>
          <a:prstGeom prst="rect">
            <a:avLst/>
          </a:prstGeom>
          <a:noFill/>
          <a:ln w="9525">
            <a:noFill/>
            <a:miter lim="800000"/>
            <a:headEnd/>
            <a:tailEnd/>
          </a:ln>
        </p:spPr>
        <p:txBody>
          <a:bodyPr vert="horz" wrap="square" lIns="92450" tIns="46226" rIns="92450" bIns="46226" numCol="1" anchor="t" anchorCtr="0" compatLnSpc="1">
            <a:prstTxWarp prst="textNoShape">
              <a:avLst/>
            </a:prstTxWarp>
          </a:bodyPr>
          <a:lstStyle>
            <a:lvl1pPr algn="r" defTabSz="924594">
              <a:defRPr sz="1200">
                <a:ea typeface="+mn-ea"/>
                <a:cs typeface="Arial" pitchFamily="34" charset="0"/>
              </a:defRPr>
            </a:lvl1pPr>
          </a:lstStyle>
          <a:p>
            <a:pPr>
              <a:defRPr/>
            </a:pPr>
            <a:endParaRPr lang="en-US"/>
          </a:p>
        </p:txBody>
      </p:sp>
      <p:sp>
        <p:nvSpPr>
          <p:cNvPr id="156676" name="Rectangle 4"/>
          <p:cNvSpPr>
            <a:spLocks noGrp="1" noChangeArrowheads="1"/>
          </p:cNvSpPr>
          <p:nvPr>
            <p:ph type="ftr" sz="quarter" idx="2"/>
          </p:nvPr>
        </p:nvSpPr>
        <p:spPr bwMode="auto">
          <a:xfrm>
            <a:off x="1" y="9429969"/>
            <a:ext cx="2890542" cy="496671"/>
          </a:xfrm>
          <a:prstGeom prst="rect">
            <a:avLst/>
          </a:prstGeom>
          <a:noFill/>
          <a:ln w="9525">
            <a:noFill/>
            <a:miter lim="800000"/>
            <a:headEnd/>
            <a:tailEnd/>
          </a:ln>
        </p:spPr>
        <p:txBody>
          <a:bodyPr vert="horz" wrap="square" lIns="92450" tIns="46226" rIns="92450" bIns="46226" numCol="1" anchor="b" anchorCtr="0" compatLnSpc="1">
            <a:prstTxWarp prst="textNoShape">
              <a:avLst/>
            </a:prstTxWarp>
          </a:bodyPr>
          <a:lstStyle>
            <a:lvl1pPr algn="l" defTabSz="924594">
              <a:defRPr sz="1200">
                <a:ea typeface="+mn-ea"/>
                <a:cs typeface="Arial" pitchFamily="34" charset="0"/>
              </a:defRPr>
            </a:lvl1pPr>
          </a:lstStyle>
          <a:p>
            <a:pPr>
              <a:defRPr/>
            </a:pPr>
            <a:endParaRPr lang="en-US"/>
          </a:p>
        </p:txBody>
      </p:sp>
      <p:sp>
        <p:nvSpPr>
          <p:cNvPr id="156677" name="Rectangle 5"/>
          <p:cNvSpPr>
            <a:spLocks noGrp="1" noChangeArrowheads="1"/>
          </p:cNvSpPr>
          <p:nvPr>
            <p:ph type="sldNum" sz="quarter" idx="3"/>
          </p:nvPr>
        </p:nvSpPr>
        <p:spPr bwMode="auto">
          <a:xfrm>
            <a:off x="3778547" y="9429969"/>
            <a:ext cx="2890542" cy="496671"/>
          </a:xfrm>
          <a:prstGeom prst="rect">
            <a:avLst/>
          </a:prstGeom>
          <a:noFill/>
          <a:ln w="9525">
            <a:noFill/>
            <a:miter lim="800000"/>
            <a:headEnd/>
            <a:tailEnd/>
          </a:ln>
        </p:spPr>
        <p:txBody>
          <a:bodyPr vert="horz" wrap="square" lIns="92450" tIns="46226" rIns="92450" bIns="46226" numCol="1" anchor="b" anchorCtr="0" compatLnSpc="1">
            <a:prstTxWarp prst="textNoShape">
              <a:avLst/>
            </a:prstTxWarp>
          </a:bodyPr>
          <a:lstStyle>
            <a:lvl1pPr algn="r" defTabSz="924594">
              <a:defRPr sz="1200">
                <a:ea typeface="+mn-ea"/>
                <a:cs typeface="Arial" pitchFamily="34" charset="0"/>
              </a:defRPr>
            </a:lvl1pPr>
          </a:lstStyle>
          <a:p>
            <a:pPr>
              <a:defRPr/>
            </a:pPr>
            <a:fld id="{57BC8019-1169-415D-A2EB-DDC09C313A2A}" type="slidenum">
              <a:rPr lang="en-US"/>
              <a:pPr>
                <a:defRPr/>
              </a:pPr>
              <a:t>‹#›</a:t>
            </a:fld>
            <a:endParaRPr lang="en-US"/>
          </a:p>
        </p:txBody>
      </p:sp>
    </p:spTree>
    <p:extLst>
      <p:ext uri="{BB962C8B-B14F-4D97-AF65-F5344CB8AC3E}">
        <p14:creationId xmlns:p14="http://schemas.microsoft.com/office/powerpoint/2010/main" val="25812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890542" cy="496672"/>
          </a:xfrm>
          <a:prstGeom prst="rect">
            <a:avLst/>
          </a:prstGeom>
          <a:noFill/>
          <a:ln w="9525">
            <a:noFill/>
            <a:miter lim="800000"/>
            <a:headEnd/>
            <a:tailEnd/>
          </a:ln>
        </p:spPr>
        <p:txBody>
          <a:bodyPr vert="horz" wrap="square" lIns="92450" tIns="46226" rIns="92450" bIns="46226" numCol="1" anchor="t" anchorCtr="0" compatLnSpc="1">
            <a:prstTxWarp prst="textNoShape">
              <a:avLst/>
            </a:prstTxWarp>
          </a:bodyPr>
          <a:lstStyle>
            <a:lvl1pPr algn="l" defTabSz="924594">
              <a:defRPr sz="1200">
                <a:ea typeface="+mn-ea"/>
                <a:cs typeface="Arial" pitchFamily="34" charset="0"/>
              </a:defRPr>
            </a:lvl1pPr>
          </a:lstStyle>
          <a:p>
            <a:pPr>
              <a:defRPr/>
            </a:pPr>
            <a:endParaRPr lang="en-US"/>
          </a:p>
        </p:txBody>
      </p:sp>
      <p:sp>
        <p:nvSpPr>
          <p:cNvPr id="70659" name="Rectangle 3"/>
          <p:cNvSpPr>
            <a:spLocks noGrp="1" noChangeArrowheads="1"/>
          </p:cNvSpPr>
          <p:nvPr>
            <p:ph type="dt" idx="1"/>
          </p:nvPr>
        </p:nvSpPr>
        <p:spPr bwMode="auto">
          <a:xfrm>
            <a:off x="3778547" y="0"/>
            <a:ext cx="2890542" cy="496672"/>
          </a:xfrm>
          <a:prstGeom prst="rect">
            <a:avLst/>
          </a:prstGeom>
          <a:noFill/>
          <a:ln w="9525">
            <a:noFill/>
            <a:miter lim="800000"/>
            <a:headEnd/>
            <a:tailEnd/>
          </a:ln>
        </p:spPr>
        <p:txBody>
          <a:bodyPr vert="horz" wrap="square" lIns="92450" tIns="46226" rIns="92450" bIns="46226" numCol="1" anchor="t" anchorCtr="0" compatLnSpc="1">
            <a:prstTxWarp prst="textNoShape">
              <a:avLst/>
            </a:prstTxWarp>
          </a:bodyPr>
          <a:lstStyle>
            <a:lvl1pPr algn="r" defTabSz="924594">
              <a:defRPr sz="1200">
                <a:ea typeface="+mn-ea"/>
                <a:cs typeface="Arial" pitchFamily="34"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963514" y="4632771"/>
            <a:ext cx="4890061" cy="4466647"/>
          </a:xfrm>
          <a:prstGeom prst="rect">
            <a:avLst/>
          </a:prstGeom>
          <a:noFill/>
          <a:ln w="9525">
            <a:noFill/>
            <a:miter lim="800000"/>
            <a:headEnd/>
            <a:tailEnd/>
          </a:ln>
        </p:spPr>
        <p:txBody>
          <a:bodyPr vert="horz" wrap="square" lIns="92450" tIns="46226" rIns="92450" bIns="462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1" y="9429969"/>
            <a:ext cx="2890542" cy="496671"/>
          </a:xfrm>
          <a:prstGeom prst="rect">
            <a:avLst/>
          </a:prstGeom>
          <a:noFill/>
          <a:ln w="9525">
            <a:noFill/>
            <a:miter lim="800000"/>
            <a:headEnd/>
            <a:tailEnd/>
          </a:ln>
        </p:spPr>
        <p:txBody>
          <a:bodyPr vert="horz" wrap="square" lIns="92450" tIns="46226" rIns="92450" bIns="46226" numCol="1" anchor="b" anchorCtr="0" compatLnSpc="1">
            <a:prstTxWarp prst="textNoShape">
              <a:avLst/>
            </a:prstTxWarp>
          </a:bodyPr>
          <a:lstStyle>
            <a:lvl1pPr algn="l" defTabSz="924594">
              <a:defRPr sz="1200">
                <a:ea typeface="+mn-ea"/>
                <a:cs typeface="Arial" pitchFamily="34" charset="0"/>
              </a:defRPr>
            </a:lvl1pPr>
          </a:lstStyle>
          <a:p>
            <a:pPr>
              <a:defRPr/>
            </a:pPr>
            <a:endParaRPr lang="en-US"/>
          </a:p>
        </p:txBody>
      </p:sp>
      <p:sp>
        <p:nvSpPr>
          <p:cNvPr id="70663" name="Rectangle 7"/>
          <p:cNvSpPr>
            <a:spLocks noGrp="1" noChangeArrowheads="1"/>
          </p:cNvSpPr>
          <p:nvPr>
            <p:ph type="sldNum" sz="quarter" idx="5"/>
          </p:nvPr>
        </p:nvSpPr>
        <p:spPr bwMode="auto">
          <a:xfrm>
            <a:off x="3778547" y="9429969"/>
            <a:ext cx="2890542" cy="496671"/>
          </a:xfrm>
          <a:prstGeom prst="rect">
            <a:avLst/>
          </a:prstGeom>
          <a:noFill/>
          <a:ln w="9525">
            <a:noFill/>
            <a:miter lim="800000"/>
            <a:headEnd/>
            <a:tailEnd/>
          </a:ln>
        </p:spPr>
        <p:txBody>
          <a:bodyPr vert="horz" wrap="square" lIns="92450" tIns="46226" rIns="92450" bIns="46226" numCol="1" anchor="b" anchorCtr="0" compatLnSpc="1">
            <a:prstTxWarp prst="textNoShape">
              <a:avLst/>
            </a:prstTxWarp>
          </a:bodyPr>
          <a:lstStyle>
            <a:lvl1pPr algn="r" defTabSz="924594">
              <a:defRPr sz="1200">
                <a:ea typeface="+mn-ea"/>
                <a:cs typeface="Arial" pitchFamily="34" charset="0"/>
              </a:defRPr>
            </a:lvl1pPr>
          </a:lstStyle>
          <a:p>
            <a:pPr>
              <a:defRPr/>
            </a:pPr>
            <a:fld id="{2B94F0B9-D66A-4A86-93C8-22C7C1174DDA}" type="slidenum">
              <a:rPr lang="en-US"/>
              <a:pPr>
                <a:defRPr/>
              </a:pPr>
              <a:t>‹#›</a:t>
            </a:fld>
            <a:endParaRPr lang="en-US"/>
          </a:p>
        </p:txBody>
      </p:sp>
    </p:spTree>
    <p:extLst>
      <p:ext uri="{BB962C8B-B14F-4D97-AF65-F5344CB8AC3E}">
        <p14:creationId xmlns:p14="http://schemas.microsoft.com/office/powerpoint/2010/main" val="2380419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94" eaLnBrk="0" hangingPunct="0">
              <a:defRPr sz="2400">
                <a:solidFill>
                  <a:schemeClr val="tx1"/>
                </a:solidFill>
                <a:latin typeface="Times New Roman" pitchFamily="18" charset="0"/>
                <a:ea typeface="MS PGothic" pitchFamily="34" charset="-128"/>
              </a:defRPr>
            </a:lvl1pPr>
            <a:lvl2pPr marL="737155" indent="-283521" defTabSz="924594" eaLnBrk="0" hangingPunct="0">
              <a:defRPr sz="2400">
                <a:solidFill>
                  <a:schemeClr val="tx1"/>
                </a:solidFill>
                <a:latin typeface="Times New Roman" pitchFamily="18" charset="0"/>
                <a:ea typeface="MS PGothic" pitchFamily="34" charset="-128"/>
              </a:defRPr>
            </a:lvl2pPr>
            <a:lvl3pPr marL="1134085" indent="-226817" defTabSz="924594" eaLnBrk="0" hangingPunct="0">
              <a:defRPr sz="2400">
                <a:solidFill>
                  <a:schemeClr val="tx1"/>
                </a:solidFill>
                <a:latin typeface="Times New Roman" pitchFamily="18" charset="0"/>
                <a:ea typeface="MS PGothic" pitchFamily="34" charset="-128"/>
              </a:defRPr>
            </a:lvl3pPr>
            <a:lvl4pPr marL="1587718" indent="-226817" defTabSz="924594" eaLnBrk="0" hangingPunct="0">
              <a:defRPr sz="2400">
                <a:solidFill>
                  <a:schemeClr val="tx1"/>
                </a:solidFill>
                <a:latin typeface="Times New Roman" pitchFamily="18" charset="0"/>
                <a:ea typeface="MS PGothic" pitchFamily="34" charset="-128"/>
              </a:defRPr>
            </a:lvl4pPr>
            <a:lvl5pPr marL="2041352" indent="-226817" defTabSz="924594" eaLnBrk="0" hangingPunct="0">
              <a:defRPr sz="2400">
                <a:solidFill>
                  <a:schemeClr val="tx1"/>
                </a:solidFill>
                <a:latin typeface="Times New Roman" pitchFamily="18" charset="0"/>
                <a:ea typeface="MS PGothic" pitchFamily="34" charset="-128"/>
              </a:defRPr>
            </a:lvl5pPr>
            <a:lvl6pPr marL="2494986"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48620"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02254"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55888"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43C715A-7012-4051-BF1B-9172D0DA9D72}" type="slidenum">
              <a:rPr lang="de-DE" sz="1200">
                <a:cs typeface="Arial" charset="0"/>
              </a:rPr>
              <a:pPr eaLnBrk="1" hangingPunct="1"/>
              <a:t>4</a:t>
            </a:fld>
            <a:endParaRPr lang="de-DE" sz="1200">
              <a:cs typeface="Arial" charset="0"/>
            </a:endParaRPr>
          </a:p>
        </p:txBody>
      </p:sp>
      <p:sp>
        <p:nvSpPr>
          <p:cNvPr id="76803" name="Rectangle 2"/>
          <p:cNvSpPr>
            <a:spLocks noGrp="1" noRot="1" noChangeAspect="1" noChangeArrowheads="1" noTextEdit="1"/>
          </p:cNvSpPr>
          <p:nvPr>
            <p:ph type="sldImg"/>
          </p:nvPr>
        </p:nvSpPr>
        <p:spPr>
          <a:xfrm>
            <a:off x="839788" y="730250"/>
            <a:ext cx="4991100" cy="3744913"/>
          </a:xfrm>
          <a:ln/>
        </p:spPr>
      </p:sp>
      <p:sp>
        <p:nvSpPr>
          <p:cNvPr id="76804" name="Rectangle 3"/>
          <p:cNvSpPr>
            <a:spLocks noGrp="1" noChangeArrowheads="1"/>
          </p:cNvSpPr>
          <p:nvPr>
            <p:ph type="body" idx="1"/>
          </p:nvPr>
        </p:nvSpPr>
        <p:spPr>
          <a:xfrm>
            <a:off x="869881" y="4719222"/>
            <a:ext cx="4929326" cy="4476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35" tIns="44668" rIns="89335" bIns="44668"/>
          <a:lstStyle/>
          <a:p>
            <a:pPr eaLnBrk="1" hangingPunct="1"/>
            <a:r>
              <a:rPr lang="en-US" b="1" smtClean="0"/>
              <a:t>Slide 3</a:t>
            </a:r>
            <a:endParaRPr lang="en-US" smtClean="0"/>
          </a:p>
          <a:p>
            <a:pPr eaLnBrk="1" hangingPunct="1"/>
            <a:r>
              <a:rPr lang="en-US" smtClean="0"/>
              <a:t>MS-related CD is generally circumscribed, not global.  Recent memory and information processing are the most frequently affected domains (with impairment observed in 22%-31% of patients in the study by Rao et al 1991).  Memory deficits are reported by patients as forgetfulness, especially with recall of recently learned verbal or visual information.  Information processing deficits result in increased distractibility and/or a slowing of mental functioning.  This makes it difficult for the patient to focus on more than one task at a time. </a:t>
            </a:r>
          </a:p>
          <a:p>
            <a:pPr eaLnBrk="1" hangingPunct="1"/>
            <a:r>
              <a:rPr lang="en-US" smtClean="0"/>
              <a:t>Problem solving (ie, executive functions) and visuospatial abilities are the next most commonly affected domains.  Patients struggle to complete tasks in an orderly fashion or start several tasks without finishing any one of them.  On formal testing they have difficulty developing, testing, and shifting problem-solving strategies.  Visual-perceptual, constructional, and visuospatial skills are affected almost as frequently as executive functions. </a:t>
            </a:r>
          </a:p>
          <a:p>
            <a:pPr eaLnBrk="1" hangingPunct="1"/>
            <a:r>
              <a:rPr lang="en-US" smtClean="0"/>
              <a:t>Lastly, MS less commonly affects language (verbal abilities) and simple attention span.  Although patients often describe “inattentiveness,” they are usually referring to an inability to sustain and focus attention over time; often related to information processing deficits and more appropriately termed “complex attention.”</a:t>
            </a:r>
          </a:p>
          <a:p>
            <a:pPr eaLnBrk="1" hangingPunct="1"/>
            <a:endParaRPr lang="en-US" smtClean="0"/>
          </a:p>
          <a:p>
            <a:pPr eaLnBrk="1" hangingPunct="1"/>
            <a:r>
              <a:rPr lang="en-US" smtClean="0"/>
              <a:t>Rao SM, Leo GJ, Bernardin L, Unverzagt F. Cognitive dysfunction in multiple sclerosis. I. Frequency, patterns, and prediction. </a:t>
            </a:r>
            <a:r>
              <a:rPr lang="en-US" i="1" smtClean="0"/>
              <a:t>Neurology </a:t>
            </a:r>
            <a:r>
              <a:rPr lang="en-US" smtClean="0"/>
              <a:t>1991;41:685-691.</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94" eaLnBrk="0" hangingPunct="0">
              <a:defRPr sz="2400">
                <a:solidFill>
                  <a:schemeClr val="tx1"/>
                </a:solidFill>
                <a:latin typeface="Times New Roman" pitchFamily="18" charset="0"/>
                <a:ea typeface="MS PGothic" pitchFamily="34" charset="-128"/>
              </a:defRPr>
            </a:lvl1pPr>
            <a:lvl2pPr marL="737155" indent="-283521" defTabSz="924594" eaLnBrk="0" hangingPunct="0">
              <a:defRPr sz="2400">
                <a:solidFill>
                  <a:schemeClr val="tx1"/>
                </a:solidFill>
                <a:latin typeface="Times New Roman" pitchFamily="18" charset="0"/>
                <a:ea typeface="MS PGothic" pitchFamily="34" charset="-128"/>
              </a:defRPr>
            </a:lvl2pPr>
            <a:lvl3pPr marL="1134085" indent="-226817" defTabSz="924594" eaLnBrk="0" hangingPunct="0">
              <a:defRPr sz="2400">
                <a:solidFill>
                  <a:schemeClr val="tx1"/>
                </a:solidFill>
                <a:latin typeface="Times New Roman" pitchFamily="18" charset="0"/>
                <a:ea typeface="MS PGothic" pitchFamily="34" charset="-128"/>
              </a:defRPr>
            </a:lvl3pPr>
            <a:lvl4pPr marL="1587718" indent="-226817" defTabSz="924594" eaLnBrk="0" hangingPunct="0">
              <a:defRPr sz="2400">
                <a:solidFill>
                  <a:schemeClr val="tx1"/>
                </a:solidFill>
                <a:latin typeface="Times New Roman" pitchFamily="18" charset="0"/>
                <a:ea typeface="MS PGothic" pitchFamily="34" charset="-128"/>
              </a:defRPr>
            </a:lvl4pPr>
            <a:lvl5pPr marL="2041352" indent="-226817" defTabSz="924594" eaLnBrk="0" hangingPunct="0">
              <a:defRPr sz="2400">
                <a:solidFill>
                  <a:schemeClr val="tx1"/>
                </a:solidFill>
                <a:latin typeface="Times New Roman" pitchFamily="18" charset="0"/>
                <a:ea typeface="MS PGothic" pitchFamily="34" charset="-128"/>
              </a:defRPr>
            </a:lvl5pPr>
            <a:lvl6pPr marL="2494986"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48620"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02254"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55888"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AF74B15-A943-47DF-AEA9-C2AD8D433ECC}" type="slidenum">
              <a:rPr lang="en-US" sz="1200">
                <a:cs typeface="Arial" charset="0"/>
              </a:rPr>
              <a:pPr eaLnBrk="1" hangingPunct="1"/>
              <a:t>37</a:t>
            </a:fld>
            <a:endParaRPr lang="en-US" sz="120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94" eaLnBrk="0" hangingPunct="0">
              <a:defRPr sz="2400">
                <a:solidFill>
                  <a:schemeClr val="tx1"/>
                </a:solidFill>
                <a:latin typeface="Times New Roman" pitchFamily="18" charset="0"/>
                <a:ea typeface="MS PGothic" pitchFamily="34" charset="-128"/>
              </a:defRPr>
            </a:lvl1pPr>
            <a:lvl2pPr marL="737155" indent="-283521" defTabSz="924594" eaLnBrk="0" hangingPunct="0">
              <a:defRPr sz="2400">
                <a:solidFill>
                  <a:schemeClr val="tx1"/>
                </a:solidFill>
                <a:latin typeface="Times New Roman" pitchFamily="18" charset="0"/>
                <a:ea typeface="MS PGothic" pitchFamily="34" charset="-128"/>
              </a:defRPr>
            </a:lvl2pPr>
            <a:lvl3pPr marL="1134085" indent="-226817" defTabSz="924594" eaLnBrk="0" hangingPunct="0">
              <a:defRPr sz="2400">
                <a:solidFill>
                  <a:schemeClr val="tx1"/>
                </a:solidFill>
                <a:latin typeface="Times New Roman" pitchFamily="18" charset="0"/>
                <a:ea typeface="MS PGothic" pitchFamily="34" charset="-128"/>
              </a:defRPr>
            </a:lvl3pPr>
            <a:lvl4pPr marL="1587718" indent="-226817" defTabSz="924594" eaLnBrk="0" hangingPunct="0">
              <a:defRPr sz="2400">
                <a:solidFill>
                  <a:schemeClr val="tx1"/>
                </a:solidFill>
                <a:latin typeface="Times New Roman" pitchFamily="18" charset="0"/>
                <a:ea typeface="MS PGothic" pitchFamily="34" charset="-128"/>
              </a:defRPr>
            </a:lvl4pPr>
            <a:lvl5pPr marL="2041352" indent="-226817" defTabSz="924594" eaLnBrk="0" hangingPunct="0">
              <a:defRPr sz="2400">
                <a:solidFill>
                  <a:schemeClr val="tx1"/>
                </a:solidFill>
                <a:latin typeface="Times New Roman" pitchFamily="18" charset="0"/>
                <a:ea typeface="MS PGothic" pitchFamily="34" charset="-128"/>
              </a:defRPr>
            </a:lvl5pPr>
            <a:lvl6pPr marL="2494986"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48620"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02254"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55888" indent="-226817" defTabSz="924594"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2F9E17C-B0B3-44B3-9F26-62934746E622}" type="slidenum">
              <a:rPr lang="en-US" sz="1200">
                <a:cs typeface="Arial" charset="0"/>
              </a:rPr>
              <a:pPr eaLnBrk="1" hangingPunct="1"/>
              <a:t>13</a:t>
            </a:fld>
            <a:endParaRPr lang="en-US" sz="120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b="1">
                <a:solidFill>
                  <a:schemeClr val="tx1"/>
                </a:solidFill>
                <a:latin typeface="Arial" charset="0"/>
              </a:defRPr>
            </a:lvl1pPr>
            <a:lvl2pPr marL="742950" indent="-285750" eaLnBrk="0" hangingPunct="0">
              <a:defRPr sz="1500" b="1">
                <a:solidFill>
                  <a:schemeClr val="tx1"/>
                </a:solidFill>
                <a:latin typeface="Arial" charset="0"/>
              </a:defRPr>
            </a:lvl2pPr>
            <a:lvl3pPr marL="1143000" indent="-228600" eaLnBrk="0" hangingPunct="0">
              <a:defRPr sz="1500" b="1">
                <a:solidFill>
                  <a:schemeClr val="tx1"/>
                </a:solidFill>
                <a:latin typeface="Arial" charset="0"/>
              </a:defRPr>
            </a:lvl3pPr>
            <a:lvl4pPr marL="1600200" indent="-228600" eaLnBrk="0" hangingPunct="0">
              <a:defRPr sz="1500" b="1">
                <a:solidFill>
                  <a:schemeClr val="tx1"/>
                </a:solidFill>
                <a:latin typeface="Arial" charset="0"/>
              </a:defRPr>
            </a:lvl4pPr>
            <a:lvl5pPr marL="2057400" indent="-228600" eaLnBrk="0" hangingPunct="0">
              <a:defRPr sz="1500" b="1">
                <a:solidFill>
                  <a:schemeClr val="tx1"/>
                </a:solidFill>
                <a:latin typeface="Arial" charset="0"/>
              </a:defRPr>
            </a:lvl5pPr>
            <a:lvl6pPr marL="2514600" indent="-228600" algn="ctr" eaLnBrk="0" fontAlgn="base" hangingPunct="0">
              <a:spcBef>
                <a:spcPct val="0"/>
              </a:spcBef>
              <a:spcAft>
                <a:spcPct val="0"/>
              </a:spcAft>
              <a:defRPr sz="1500" b="1">
                <a:solidFill>
                  <a:schemeClr val="tx1"/>
                </a:solidFill>
                <a:latin typeface="Arial" charset="0"/>
              </a:defRPr>
            </a:lvl6pPr>
            <a:lvl7pPr marL="2971800" indent="-228600" algn="ctr" eaLnBrk="0" fontAlgn="base" hangingPunct="0">
              <a:spcBef>
                <a:spcPct val="0"/>
              </a:spcBef>
              <a:spcAft>
                <a:spcPct val="0"/>
              </a:spcAft>
              <a:defRPr sz="1500" b="1">
                <a:solidFill>
                  <a:schemeClr val="tx1"/>
                </a:solidFill>
                <a:latin typeface="Arial" charset="0"/>
              </a:defRPr>
            </a:lvl7pPr>
            <a:lvl8pPr marL="3429000" indent="-228600" algn="ctr" eaLnBrk="0" fontAlgn="base" hangingPunct="0">
              <a:spcBef>
                <a:spcPct val="0"/>
              </a:spcBef>
              <a:spcAft>
                <a:spcPct val="0"/>
              </a:spcAft>
              <a:defRPr sz="1500" b="1">
                <a:solidFill>
                  <a:schemeClr val="tx1"/>
                </a:solidFill>
                <a:latin typeface="Arial" charset="0"/>
              </a:defRPr>
            </a:lvl8pPr>
            <a:lvl9pPr marL="3886200" indent="-228600" algn="ctr" eaLnBrk="0" fontAlgn="base" hangingPunct="0">
              <a:spcBef>
                <a:spcPct val="0"/>
              </a:spcBef>
              <a:spcAft>
                <a:spcPct val="0"/>
              </a:spcAft>
              <a:defRPr sz="1500" b="1">
                <a:solidFill>
                  <a:schemeClr val="tx1"/>
                </a:solidFill>
                <a:latin typeface="Arial" charset="0"/>
              </a:defRPr>
            </a:lvl9pPr>
          </a:lstStyle>
          <a:p>
            <a:fld id="{CAE19198-2533-44CF-9780-F77A28E25231}" type="slidenum">
              <a:rPr lang="de-DE" sz="1200" b="0" smtClean="0">
                <a:ea typeface="MS PGothic" pitchFamily="34" charset="-128"/>
              </a:rPr>
              <a:pPr/>
              <a:t>23</a:t>
            </a:fld>
            <a:endParaRPr lang="de-DE" sz="1200" b="0" smtClean="0">
              <a:ea typeface="MS PGothic" pitchFamily="34"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889212" y="4713431"/>
            <a:ext cx="4890665" cy="44687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1D15C-B4C1-4761-BF30-6CDFA925508C}" type="slidenum">
              <a:rPr lang="de-DE"/>
              <a:pPr/>
              <a:t>24</a:t>
            </a:fld>
            <a:endParaRPr lang="de-DE"/>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888688" y="4714196"/>
            <a:ext cx="4891713" cy="4468264"/>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5375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35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68275"/>
            <a:ext cx="2027237"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168275"/>
            <a:ext cx="5932488"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027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168275"/>
            <a:ext cx="8097838" cy="8143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74675" y="1647825"/>
            <a:ext cx="8112125" cy="4511675"/>
          </a:xfrm>
        </p:spPr>
        <p:txBody>
          <a:bodyPr/>
          <a:lstStyle/>
          <a:p>
            <a:pPr lvl="0"/>
            <a:endParaRPr lang="en-US" noProof="0" smtClean="0"/>
          </a:p>
        </p:txBody>
      </p:sp>
    </p:spTree>
    <p:extLst>
      <p:ext uri="{BB962C8B-B14F-4D97-AF65-F5344CB8AC3E}">
        <p14:creationId xmlns:p14="http://schemas.microsoft.com/office/powerpoint/2010/main" val="43964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574675" y="168275"/>
            <a:ext cx="8097838" cy="814388"/>
          </a:xfrm>
        </p:spPr>
        <p:txBody>
          <a:bodyPr/>
          <a:lstStyle/>
          <a:p>
            <a:r>
              <a:rPr lang="de-DE" smtClean="0"/>
              <a:t>Mastertitelformat bearbeiten</a:t>
            </a:r>
            <a:endParaRPr lang="de-DE"/>
          </a:p>
        </p:txBody>
      </p:sp>
      <p:sp>
        <p:nvSpPr>
          <p:cNvPr id="3" name="SmartArt-Platzhalter 2"/>
          <p:cNvSpPr>
            <a:spLocks noGrp="1"/>
          </p:cNvSpPr>
          <p:nvPr>
            <p:ph type="dgm" idx="1"/>
          </p:nvPr>
        </p:nvSpPr>
        <p:spPr>
          <a:xfrm>
            <a:off x="574675" y="1647825"/>
            <a:ext cx="8112125" cy="4511675"/>
          </a:xfrm>
        </p:spPr>
        <p:txBody>
          <a:bodyPr/>
          <a:lstStyle/>
          <a:p>
            <a:pPr lvl="0"/>
            <a:endParaRPr lang="de-DE" noProof="0" smtClean="0"/>
          </a:p>
        </p:txBody>
      </p:sp>
    </p:spTree>
    <p:extLst>
      <p:ext uri="{BB962C8B-B14F-4D97-AF65-F5344CB8AC3E}">
        <p14:creationId xmlns:p14="http://schemas.microsoft.com/office/powerpoint/2010/main" val="212973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icture with subline">
    <p:spTree>
      <p:nvGrpSpPr>
        <p:cNvPr id="1" name=""/>
        <p:cNvGrpSpPr/>
        <p:nvPr/>
      </p:nvGrpSpPr>
      <p:grpSpPr>
        <a:xfrm>
          <a:off x="0" y="0"/>
          <a:ext cx="0" cy="0"/>
          <a:chOff x="0" y="0"/>
          <a:chExt cx="0" cy="0"/>
        </a:xfrm>
      </p:grpSpPr>
      <p:sp>
        <p:nvSpPr>
          <p:cNvPr id="5" name="Bildplatzhalter 2"/>
          <p:cNvSpPr>
            <a:spLocks noGrp="1"/>
          </p:cNvSpPr>
          <p:nvPr>
            <p:ph type="pic" idx="10"/>
          </p:nvPr>
        </p:nvSpPr>
        <p:spPr>
          <a:xfrm>
            <a:off x="648000" y="1375200"/>
            <a:ext cx="7315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8" name="Textplatzhalter 7"/>
          <p:cNvSpPr>
            <a:spLocks noGrp="1"/>
          </p:cNvSpPr>
          <p:nvPr>
            <p:ph type="body" sz="quarter" idx="11"/>
          </p:nvPr>
        </p:nvSpPr>
        <p:spPr>
          <a:xfrm>
            <a:off x="648000" y="5181600"/>
            <a:ext cx="6138000" cy="838200"/>
          </a:xfrm>
        </p:spPr>
        <p:txBody>
          <a:bodyPr/>
          <a:lstStyle>
            <a:lvl1pPr>
              <a:buFontTx/>
              <a:buNone/>
              <a:defRPr sz="1200"/>
            </a:lvl1pPr>
          </a:lstStyle>
          <a:p>
            <a:pPr lvl="0"/>
            <a:r>
              <a:rPr lang="de-DE" dirty="0" smtClean="0"/>
              <a:t>Mastertextformat bearbeiten</a:t>
            </a:r>
          </a:p>
        </p:txBody>
      </p:sp>
      <p:sp>
        <p:nvSpPr>
          <p:cNvPr id="6"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1929243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Chart bullet points">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185738" indent="-185738">
              <a:spcBef>
                <a:spcPts val="432"/>
              </a:spcBef>
              <a:buFont typeface="Arial"/>
              <a:buChar char="•"/>
              <a:defRPr>
                <a:solidFill>
                  <a:srgbClr val="000000"/>
                </a:solidFill>
              </a:defRPr>
            </a:lvl1pPr>
            <a:lvl2pPr marL="439738" indent="-168275">
              <a:spcBef>
                <a:spcPts val="432"/>
              </a:spcBef>
              <a:defRPr/>
            </a:lvl2pPr>
            <a:lvl3pPr marL="1144800">
              <a:spcBef>
                <a:spcPts val="432"/>
              </a:spcBef>
              <a:defRPr/>
            </a:lvl3pPr>
            <a:lvl4pPr marL="1602000">
              <a:spcBef>
                <a:spcPts val="432"/>
              </a:spcBef>
              <a:defRPr/>
            </a:lvl4pPr>
            <a:lvl5pPr marL="2059200">
              <a:spcBef>
                <a:spcPts val="432"/>
              </a:spcBef>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58308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6"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150916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108000" indent="108000">
              <a:buFont typeface="Arial" pitchFamily="34" charset="0"/>
              <a:buChar char="•"/>
              <a:defRPr sz="1800">
                <a:solidFill>
                  <a:srgbClr val="000000"/>
                </a:solidFill>
                <a:latin typeface="Arial" pitchFamily="34" charset="0"/>
                <a:cs typeface="Arial" pitchFamily="34" charset="0"/>
              </a:defRPr>
            </a:lvl1pPr>
            <a:lvl2pPr marL="741600">
              <a:defRPr/>
            </a:lvl2pPr>
            <a:lvl3pPr marL="1144800">
              <a:defRPr/>
            </a:lvl3pPr>
            <a:lvl4pPr marL="1602000">
              <a:defRPr/>
            </a:lvl4pPr>
            <a:lvl5pPr marL="2059200">
              <a:defRPr/>
            </a:lvl5pPr>
          </a:lstStyle>
          <a:p>
            <a:pPr lvl="0"/>
            <a:r>
              <a:rPr lang="de-DE" dirty="0" smtClean="0"/>
              <a:t>Mastertextformat bearbeiten</a:t>
            </a:r>
          </a:p>
        </p:txBody>
      </p:sp>
      <p:sp>
        <p:nvSpPr>
          <p:cNvPr id="4"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166088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with text">
    <p:spTree>
      <p:nvGrpSpPr>
        <p:cNvPr id="1" name=""/>
        <p:cNvGrpSpPr/>
        <p:nvPr/>
      </p:nvGrpSpPr>
      <p:grpSpPr>
        <a:xfrm>
          <a:off x="0" y="0"/>
          <a:ext cx="0" cy="0"/>
          <a:chOff x="0" y="0"/>
          <a:chExt cx="0" cy="0"/>
        </a:xfrm>
      </p:grpSpPr>
      <p:sp>
        <p:nvSpPr>
          <p:cNvPr id="4" name="Titel 1"/>
          <p:cNvSpPr>
            <a:spLocks noGrp="1"/>
          </p:cNvSpPr>
          <p:nvPr>
            <p:ph type="ctrTitle"/>
          </p:nvPr>
        </p:nvSpPr>
        <p:spPr>
          <a:xfrm>
            <a:off x="1512000" y="1340768"/>
            <a:ext cx="6156000" cy="1224136"/>
          </a:xfrm>
          <a:prstGeom prst="rect">
            <a:avLst/>
          </a:prstGeom>
        </p:spPr>
        <p:txBody>
          <a:bodyPr anchor="ctr">
            <a:normAutofit/>
          </a:bodyPr>
          <a:lstStyle>
            <a:lvl1pPr algn="l">
              <a:defRPr sz="2800">
                <a:solidFill>
                  <a:srgbClr val="0068B3"/>
                </a:solidFill>
              </a:defRPr>
            </a:lvl1pPr>
          </a:lstStyle>
          <a:p>
            <a:r>
              <a:rPr lang="de-DE" dirty="0" smtClean="0"/>
              <a:t>Mastertitelformat bearbeiten</a:t>
            </a:r>
            <a:endParaRPr lang="de-DE" dirty="0"/>
          </a:p>
        </p:txBody>
      </p:sp>
      <p:sp>
        <p:nvSpPr>
          <p:cNvPr id="5" name="Textplatzhalter 6"/>
          <p:cNvSpPr>
            <a:spLocks noGrp="1"/>
          </p:cNvSpPr>
          <p:nvPr>
            <p:ph type="body" sz="quarter" idx="10"/>
          </p:nvPr>
        </p:nvSpPr>
        <p:spPr>
          <a:xfrm>
            <a:off x="1512000" y="3068960"/>
            <a:ext cx="6156000" cy="1944216"/>
          </a:xfrm>
        </p:spPr>
        <p:txBody>
          <a:bodyPr>
            <a:normAutofit/>
          </a:bodyPr>
          <a:lstStyle>
            <a:lvl1pPr marL="252000" indent="-252000" algn="l">
              <a:spcBef>
                <a:spcPts val="300"/>
              </a:spcBef>
              <a:buFont typeface="Arial" pitchFamily="34" charset="0"/>
              <a:buChar char="•"/>
              <a:defRPr sz="2000">
                <a:solidFill>
                  <a:srgbClr val="0068B3"/>
                </a:solidFill>
              </a:defRPr>
            </a:lvl1pPr>
          </a:lstStyle>
          <a:p>
            <a:pPr lvl="0"/>
            <a:r>
              <a:rPr lang="de-DE" dirty="0" smtClean="0"/>
              <a:t>Mastertextformat bearbeiten</a:t>
            </a:r>
          </a:p>
        </p:txBody>
      </p:sp>
    </p:spTree>
    <p:extLst>
      <p:ext uri="{BB962C8B-B14F-4D97-AF65-F5344CB8AC3E}">
        <p14:creationId xmlns:p14="http://schemas.microsoft.com/office/powerpoint/2010/main" val="1678707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Chart bullet points">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185738" indent="-185738">
              <a:spcBef>
                <a:spcPts val="432"/>
              </a:spcBef>
              <a:buFont typeface="Arial"/>
              <a:buChar char="•"/>
              <a:defRPr>
                <a:solidFill>
                  <a:srgbClr val="000000"/>
                </a:solidFill>
              </a:defRPr>
            </a:lvl1pPr>
            <a:lvl2pPr marL="439738" indent="-168275">
              <a:spcBef>
                <a:spcPts val="432"/>
              </a:spcBef>
              <a:defRPr/>
            </a:lvl2pPr>
            <a:lvl3pPr marL="1144800">
              <a:spcBef>
                <a:spcPts val="432"/>
              </a:spcBef>
              <a:defRPr/>
            </a:lvl3pPr>
            <a:lvl4pPr marL="1602000">
              <a:spcBef>
                <a:spcPts val="432"/>
              </a:spcBef>
              <a:defRPr/>
            </a:lvl4pPr>
            <a:lvl5pPr marL="2059200">
              <a:spcBef>
                <a:spcPts val="432"/>
              </a:spcBef>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24341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643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Char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108000" indent="108000">
              <a:buFont typeface="Arial" pitchFamily="34" charset="0"/>
              <a:buChar char="•"/>
              <a:defRPr sz="1800">
                <a:solidFill>
                  <a:srgbClr val="000000"/>
                </a:solidFill>
                <a:latin typeface="Arial" pitchFamily="34" charset="0"/>
                <a:cs typeface="Arial" pitchFamily="34" charset="0"/>
              </a:defRPr>
            </a:lvl1pPr>
            <a:lvl2pPr marL="741600">
              <a:defRPr/>
            </a:lvl2pPr>
            <a:lvl3pPr marL="1144800">
              <a:defRPr/>
            </a:lvl3pPr>
            <a:lvl4pPr marL="1602000">
              <a:defRPr/>
            </a:lvl4pPr>
            <a:lvl5pPr marL="2059200">
              <a:defRPr/>
            </a:lvl5pPr>
          </a:lstStyle>
          <a:p>
            <a:pPr lvl="0"/>
            <a:r>
              <a:rPr lang="de-DE" dirty="0" smtClean="0"/>
              <a:t>Mastertextformat bearbeiten</a:t>
            </a:r>
          </a:p>
        </p:txBody>
      </p:sp>
      <p:sp>
        <p:nvSpPr>
          <p:cNvPr id="4"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24995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picture with subline">
    <p:spTree>
      <p:nvGrpSpPr>
        <p:cNvPr id="1" name=""/>
        <p:cNvGrpSpPr/>
        <p:nvPr/>
      </p:nvGrpSpPr>
      <p:grpSpPr>
        <a:xfrm>
          <a:off x="0" y="0"/>
          <a:ext cx="0" cy="0"/>
          <a:chOff x="0" y="0"/>
          <a:chExt cx="0" cy="0"/>
        </a:xfrm>
      </p:grpSpPr>
      <p:sp>
        <p:nvSpPr>
          <p:cNvPr id="5" name="Bildplatzhalter 2"/>
          <p:cNvSpPr>
            <a:spLocks noGrp="1"/>
          </p:cNvSpPr>
          <p:nvPr>
            <p:ph type="pic" idx="10"/>
          </p:nvPr>
        </p:nvSpPr>
        <p:spPr>
          <a:xfrm>
            <a:off x="648000" y="1375200"/>
            <a:ext cx="7315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8" name="Textplatzhalter 7"/>
          <p:cNvSpPr>
            <a:spLocks noGrp="1"/>
          </p:cNvSpPr>
          <p:nvPr>
            <p:ph type="body" sz="quarter" idx="11"/>
          </p:nvPr>
        </p:nvSpPr>
        <p:spPr>
          <a:xfrm>
            <a:off x="648000" y="5181600"/>
            <a:ext cx="6138000" cy="838200"/>
          </a:xfrm>
        </p:spPr>
        <p:txBody>
          <a:bodyPr/>
          <a:lstStyle>
            <a:lvl1pPr>
              <a:buFontTx/>
              <a:buNone/>
              <a:defRPr sz="1200"/>
            </a:lvl1pPr>
          </a:lstStyle>
          <a:p>
            <a:pPr lvl="0"/>
            <a:r>
              <a:rPr lang="de-DE" dirty="0" smtClean="0"/>
              <a:t>Mastertextformat bearbeiten</a:t>
            </a:r>
          </a:p>
        </p:txBody>
      </p:sp>
      <p:sp>
        <p:nvSpPr>
          <p:cNvPr id="6"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745223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6"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966901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out picture">
    <p:spTree>
      <p:nvGrpSpPr>
        <p:cNvPr id="1" name=""/>
        <p:cNvGrpSpPr/>
        <p:nvPr/>
      </p:nvGrpSpPr>
      <p:grpSpPr>
        <a:xfrm>
          <a:off x="0" y="0"/>
          <a:ext cx="0" cy="0"/>
          <a:chOff x="0" y="0"/>
          <a:chExt cx="0" cy="0"/>
        </a:xfrm>
      </p:grpSpPr>
      <p:sp>
        <p:nvSpPr>
          <p:cNvPr id="2" name="Titel 1"/>
          <p:cNvSpPr>
            <a:spLocks noGrp="1"/>
          </p:cNvSpPr>
          <p:nvPr>
            <p:ph type="ctrTitle"/>
          </p:nvPr>
        </p:nvSpPr>
        <p:spPr>
          <a:xfrm>
            <a:off x="648000" y="1676400"/>
            <a:ext cx="7308000" cy="3276600"/>
          </a:xfrm>
          <a:prstGeom prst="rect">
            <a:avLst/>
          </a:prstGeom>
        </p:spPr>
        <p:txBody>
          <a:bodyPr anchor="ctr"/>
          <a:lstStyle>
            <a:lvl1pPr>
              <a:defRPr sz="2400">
                <a:solidFill>
                  <a:srgbClr val="0068B3"/>
                </a:solidFill>
              </a:defRPr>
            </a:lvl1pPr>
          </a:lstStyle>
          <a:p>
            <a:r>
              <a:rPr lang="de-DE" dirty="0" smtClean="0"/>
              <a:t>Mastertitelformat bearbeiten</a:t>
            </a:r>
            <a:endParaRPr lang="de-DE" dirty="0"/>
          </a:p>
        </p:txBody>
      </p:sp>
      <p:sp>
        <p:nvSpPr>
          <p:cNvPr id="4" name="Textplatzhalter 6"/>
          <p:cNvSpPr>
            <a:spLocks noGrp="1"/>
          </p:cNvSpPr>
          <p:nvPr>
            <p:ph type="body" sz="quarter" idx="10"/>
          </p:nvPr>
        </p:nvSpPr>
        <p:spPr>
          <a:xfrm>
            <a:off x="648000" y="6248400"/>
            <a:ext cx="6120000" cy="540000"/>
          </a:xfrm>
        </p:spPr>
        <p:txBody>
          <a:bodyPr>
            <a:normAutofit/>
          </a:bodyPr>
          <a:lstStyle>
            <a:lvl1pPr>
              <a:buFontTx/>
              <a:buNone/>
              <a:defRPr sz="1400"/>
            </a:lvl1pPr>
          </a:lstStyle>
          <a:p>
            <a:pPr lvl="0"/>
            <a:r>
              <a:rPr lang="de-DE" dirty="0" smtClean="0"/>
              <a:t>Mastertextformat bearbeiten</a:t>
            </a:r>
          </a:p>
        </p:txBody>
      </p:sp>
    </p:spTree>
    <p:extLst>
      <p:ext uri="{BB962C8B-B14F-4D97-AF65-F5344CB8AC3E}">
        <p14:creationId xmlns:p14="http://schemas.microsoft.com/office/powerpoint/2010/main" val="523768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atin typeface="Arial" charset="0"/>
                <a:ea typeface="+mn-ea"/>
                <a:cs typeface="Arial" pitchFamily="34" charset="0"/>
              </a:defRPr>
            </a:lvl1pPr>
          </a:lstStyle>
          <a:p>
            <a:pPr>
              <a:defRPr/>
            </a:pPr>
            <a:endParaRPr lang="en-GB"/>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Arial" charset="0"/>
                <a:ea typeface="+mn-ea"/>
                <a:cs typeface="Arial" pitchFamily="34" charset="0"/>
              </a:defRPr>
            </a:lvl1pPr>
          </a:lstStyle>
          <a:p>
            <a:pPr>
              <a:defRPr/>
            </a:pPr>
            <a:endParaRPr lang="en-GB"/>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ea typeface="+mn-ea"/>
                <a:cs typeface="Arial" pitchFamily="34" charset="0"/>
              </a:defRPr>
            </a:lvl1pPr>
          </a:lstStyle>
          <a:p>
            <a:pPr>
              <a:defRPr/>
            </a:pPr>
            <a:fld id="{F55F9D38-ACB0-44AF-AFD5-968BE3B9D9EF}" type="slidenum">
              <a:rPr lang="en-GB"/>
              <a:pPr>
                <a:defRPr/>
              </a:pPr>
              <a:t>‹#›</a:t>
            </a:fld>
            <a:endParaRPr lang="en-GB"/>
          </a:p>
        </p:txBody>
      </p:sp>
    </p:spTree>
    <p:extLst>
      <p:ext uri="{BB962C8B-B14F-4D97-AF65-F5344CB8AC3E}">
        <p14:creationId xmlns:p14="http://schemas.microsoft.com/office/powerpoint/2010/main" val="1516627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2" name="Bild 4" descr="Keyvisual_powerpoint_ISS_1202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87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with text">
    <p:spTree>
      <p:nvGrpSpPr>
        <p:cNvPr id="1" name=""/>
        <p:cNvGrpSpPr/>
        <p:nvPr/>
      </p:nvGrpSpPr>
      <p:grpSpPr>
        <a:xfrm>
          <a:off x="0" y="0"/>
          <a:ext cx="0" cy="0"/>
          <a:chOff x="0" y="0"/>
          <a:chExt cx="0" cy="0"/>
        </a:xfrm>
      </p:grpSpPr>
      <p:sp>
        <p:nvSpPr>
          <p:cNvPr id="4" name="Titel 1"/>
          <p:cNvSpPr>
            <a:spLocks noGrp="1"/>
          </p:cNvSpPr>
          <p:nvPr>
            <p:ph type="ctrTitle"/>
          </p:nvPr>
        </p:nvSpPr>
        <p:spPr>
          <a:xfrm>
            <a:off x="1512000" y="1340768"/>
            <a:ext cx="6156000" cy="1224136"/>
          </a:xfrm>
          <a:prstGeom prst="rect">
            <a:avLst/>
          </a:prstGeom>
        </p:spPr>
        <p:txBody>
          <a:bodyPr anchor="ctr">
            <a:normAutofit/>
          </a:bodyPr>
          <a:lstStyle>
            <a:lvl1pPr algn="l">
              <a:defRPr sz="2800">
                <a:solidFill>
                  <a:srgbClr val="0068B3"/>
                </a:solidFill>
              </a:defRPr>
            </a:lvl1pPr>
          </a:lstStyle>
          <a:p>
            <a:r>
              <a:rPr lang="de-DE" dirty="0" smtClean="0"/>
              <a:t>Mastertitelformat bearbeiten</a:t>
            </a:r>
            <a:endParaRPr lang="de-DE" dirty="0"/>
          </a:p>
        </p:txBody>
      </p:sp>
      <p:sp>
        <p:nvSpPr>
          <p:cNvPr id="5" name="Textplatzhalter 6"/>
          <p:cNvSpPr>
            <a:spLocks noGrp="1"/>
          </p:cNvSpPr>
          <p:nvPr>
            <p:ph type="body" sz="quarter" idx="10"/>
          </p:nvPr>
        </p:nvSpPr>
        <p:spPr>
          <a:xfrm>
            <a:off x="1512000" y="3068960"/>
            <a:ext cx="6156000" cy="1944216"/>
          </a:xfrm>
        </p:spPr>
        <p:txBody>
          <a:bodyPr>
            <a:normAutofit/>
          </a:bodyPr>
          <a:lstStyle>
            <a:lvl1pPr marL="252000" indent="-252000" algn="l">
              <a:spcBef>
                <a:spcPts val="300"/>
              </a:spcBef>
              <a:buFont typeface="Arial" pitchFamily="34" charset="0"/>
              <a:buChar char="•"/>
              <a:defRPr sz="2000">
                <a:solidFill>
                  <a:srgbClr val="0068B3"/>
                </a:solidFill>
              </a:defRPr>
            </a:lvl1pPr>
          </a:lstStyle>
          <a:p>
            <a:pPr lvl="0"/>
            <a:r>
              <a:rPr lang="de-DE" dirty="0" smtClean="0"/>
              <a:t>Mastertextformat bearbeiten</a:t>
            </a:r>
          </a:p>
        </p:txBody>
      </p:sp>
    </p:spTree>
    <p:extLst>
      <p:ext uri="{BB962C8B-B14F-4D97-AF65-F5344CB8AC3E}">
        <p14:creationId xmlns:p14="http://schemas.microsoft.com/office/powerpoint/2010/main" val="3314086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bullet points">
    <p:spTree>
      <p:nvGrpSpPr>
        <p:cNvPr id="1" name=""/>
        <p:cNvGrpSpPr/>
        <p:nvPr/>
      </p:nvGrpSpPr>
      <p:grpSpPr>
        <a:xfrm>
          <a:off x="0" y="0"/>
          <a:ext cx="0" cy="0"/>
          <a:chOff x="0" y="0"/>
          <a:chExt cx="0" cy="0"/>
        </a:xfrm>
      </p:grpSpPr>
      <p:pic>
        <p:nvPicPr>
          <p:cNvPr id="5" name="Bild 7" descr="Keyvisual_powerpoint_ISS_12021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1463"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648000" y="1368000"/>
            <a:ext cx="7272000" cy="4118400"/>
          </a:xfrm>
        </p:spPr>
        <p:txBody>
          <a:bodyPr/>
          <a:lstStyle>
            <a:lvl1pPr marL="188913" indent="-188913">
              <a:buClrTx/>
              <a:buFont typeface="Arial"/>
              <a:buChar char="•"/>
              <a:defRPr>
                <a:solidFill>
                  <a:srgbClr val="FFFFFF"/>
                </a:solidFill>
              </a:defRPr>
            </a:lvl1pPr>
            <a:lvl2pPr marL="439738" indent="-168275">
              <a:buClr>
                <a:schemeClr val="bg1"/>
              </a:buClr>
              <a:defRPr>
                <a:solidFill>
                  <a:srgbClr val="FFFFFF"/>
                </a:solidFill>
              </a:defRPr>
            </a:lvl2pPr>
            <a:lvl3pPr marL="1144800">
              <a:defRPr>
                <a:solidFill>
                  <a:srgbClr val="FFFFFF"/>
                </a:solidFill>
              </a:defRPr>
            </a:lvl3pPr>
            <a:lvl4pPr marL="1602000">
              <a:defRPr>
                <a:solidFill>
                  <a:srgbClr val="FFFFFF"/>
                </a:solidFill>
              </a:defRPr>
            </a:lvl4pPr>
            <a:lvl5pPr marL="2059200">
              <a:defRPr>
                <a:solidFill>
                  <a:srgbClr val="FFFFFF"/>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solidFill>
                  <a:srgbClr val="FFFFFF"/>
                </a:solidFill>
              </a:defRPr>
            </a:lvl1pPr>
          </a:lstStyle>
          <a:p>
            <a:pPr lvl="0"/>
            <a:r>
              <a:rPr lang="de-DE" dirty="0"/>
              <a:t>Mastertitelformat bearbeiten</a:t>
            </a:r>
          </a:p>
        </p:txBody>
      </p:sp>
    </p:spTree>
    <p:extLst>
      <p:ext uri="{BB962C8B-B14F-4D97-AF65-F5344CB8AC3E}">
        <p14:creationId xmlns:p14="http://schemas.microsoft.com/office/powerpoint/2010/main" val="3113913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Chart bullet points">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185738" indent="-185738">
              <a:spcBef>
                <a:spcPts val="432"/>
              </a:spcBef>
              <a:buFont typeface="Arial"/>
              <a:buChar char="•"/>
              <a:defRPr>
                <a:solidFill>
                  <a:srgbClr val="000000"/>
                </a:solidFill>
              </a:defRPr>
            </a:lvl1pPr>
            <a:lvl2pPr marL="439738" indent="-168275">
              <a:spcBef>
                <a:spcPts val="432"/>
              </a:spcBef>
              <a:defRPr/>
            </a:lvl2pPr>
            <a:lvl3pPr marL="1144800">
              <a:spcBef>
                <a:spcPts val="432"/>
              </a:spcBef>
              <a:defRPr/>
            </a:lvl3pPr>
            <a:lvl4pPr marL="1602000">
              <a:spcBef>
                <a:spcPts val="432"/>
              </a:spcBef>
              <a:defRPr/>
            </a:lvl4pPr>
            <a:lvl5pPr marL="2059200">
              <a:spcBef>
                <a:spcPts val="432"/>
              </a:spcBef>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762929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108000" indent="108000">
              <a:buFont typeface="Arial" pitchFamily="34" charset="0"/>
              <a:buChar char="•"/>
              <a:defRPr sz="1800">
                <a:solidFill>
                  <a:srgbClr val="000000"/>
                </a:solidFill>
                <a:latin typeface="Arial" pitchFamily="34" charset="0"/>
                <a:cs typeface="Arial" pitchFamily="34" charset="0"/>
              </a:defRPr>
            </a:lvl1pPr>
            <a:lvl2pPr marL="741600">
              <a:defRPr/>
            </a:lvl2pPr>
            <a:lvl3pPr marL="1144800">
              <a:defRPr/>
            </a:lvl3pPr>
            <a:lvl4pPr marL="1602000">
              <a:defRPr/>
            </a:lvl4pPr>
            <a:lvl5pPr marL="2059200">
              <a:defRPr/>
            </a:lvl5pPr>
          </a:lstStyle>
          <a:p>
            <a:pPr lvl="0"/>
            <a:r>
              <a:rPr lang="de-DE" dirty="0" smtClean="0"/>
              <a:t>Mastertextformat bearbeiten</a:t>
            </a:r>
          </a:p>
        </p:txBody>
      </p:sp>
      <p:sp>
        <p:nvSpPr>
          <p:cNvPr id="4"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14533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3704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icture with subline">
    <p:spTree>
      <p:nvGrpSpPr>
        <p:cNvPr id="1" name=""/>
        <p:cNvGrpSpPr/>
        <p:nvPr/>
      </p:nvGrpSpPr>
      <p:grpSpPr>
        <a:xfrm>
          <a:off x="0" y="0"/>
          <a:ext cx="0" cy="0"/>
          <a:chOff x="0" y="0"/>
          <a:chExt cx="0" cy="0"/>
        </a:xfrm>
      </p:grpSpPr>
      <p:sp>
        <p:nvSpPr>
          <p:cNvPr id="5" name="Bildplatzhalter 2"/>
          <p:cNvSpPr>
            <a:spLocks noGrp="1"/>
          </p:cNvSpPr>
          <p:nvPr>
            <p:ph type="pic" idx="10"/>
          </p:nvPr>
        </p:nvSpPr>
        <p:spPr>
          <a:xfrm>
            <a:off x="648000" y="1375200"/>
            <a:ext cx="7315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8" name="Textplatzhalter 7"/>
          <p:cNvSpPr>
            <a:spLocks noGrp="1"/>
          </p:cNvSpPr>
          <p:nvPr>
            <p:ph type="body" sz="quarter" idx="11"/>
          </p:nvPr>
        </p:nvSpPr>
        <p:spPr>
          <a:xfrm>
            <a:off x="648000" y="5181600"/>
            <a:ext cx="6138000" cy="838200"/>
          </a:xfrm>
        </p:spPr>
        <p:txBody>
          <a:bodyPr/>
          <a:lstStyle>
            <a:lvl1pPr>
              <a:buFontTx/>
              <a:buNone/>
              <a:defRPr sz="1200"/>
            </a:lvl1pPr>
          </a:lstStyle>
          <a:p>
            <a:pPr lvl="0"/>
            <a:r>
              <a:rPr lang="de-DE" dirty="0" smtClean="0"/>
              <a:t>Mastertextformat bearbeiten</a:t>
            </a:r>
          </a:p>
        </p:txBody>
      </p:sp>
      <p:sp>
        <p:nvSpPr>
          <p:cNvPr id="6"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4133713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6"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404246010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Chart 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107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out picture">
    <p:spTree>
      <p:nvGrpSpPr>
        <p:cNvPr id="1" name=""/>
        <p:cNvGrpSpPr/>
        <p:nvPr/>
      </p:nvGrpSpPr>
      <p:grpSpPr>
        <a:xfrm>
          <a:off x="0" y="0"/>
          <a:ext cx="0" cy="0"/>
          <a:chOff x="0" y="0"/>
          <a:chExt cx="0" cy="0"/>
        </a:xfrm>
      </p:grpSpPr>
      <p:sp>
        <p:nvSpPr>
          <p:cNvPr id="2" name="Titel 1"/>
          <p:cNvSpPr>
            <a:spLocks noGrp="1"/>
          </p:cNvSpPr>
          <p:nvPr>
            <p:ph type="ctrTitle"/>
          </p:nvPr>
        </p:nvSpPr>
        <p:spPr>
          <a:xfrm>
            <a:off x="648000" y="1676400"/>
            <a:ext cx="7308000" cy="3276600"/>
          </a:xfrm>
          <a:prstGeom prst="rect">
            <a:avLst/>
          </a:prstGeom>
        </p:spPr>
        <p:txBody>
          <a:bodyPr anchor="ctr"/>
          <a:lstStyle>
            <a:lvl1pPr>
              <a:defRPr sz="2400">
                <a:solidFill>
                  <a:srgbClr val="0068B3"/>
                </a:solidFill>
              </a:defRPr>
            </a:lvl1pPr>
          </a:lstStyle>
          <a:p>
            <a:r>
              <a:rPr lang="de-DE" dirty="0" smtClean="0"/>
              <a:t>Mastertitelformat bearbeiten</a:t>
            </a:r>
            <a:endParaRPr lang="de-DE" dirty="0"/>
          </a:p>
        </p:txBody>
      </p:sp>
      <p:sp>
        <p:nvSpPr>
          <p:cNvPr id="4" name="Textplatzhalter 6"/>
          <p:cNvSpPr>
            <a:spLocks noGrp="1"/>
          </p:cNvSpPr>
          <p:nvPr>
            <p:ph type="body" sz="quarter" idx="10"/>
          </p:nvPr>
        </p:nvSpPr>
        <p:spPr>
          <a:xfrm>
            <a:off x="648000" y="6248400"/>
            <a:ext cx="6120000" cy="540000"/>
          </a:xfrm>
        </p:spPr>
        <p:txBody>
          <a:bodyPr>
            <a:normAutofit/>
          </a:bodyPr>
          <a:lstStyle>
            <a:lvl1pPr>
              <a:buFontTx/>
              <a:buNone/>
              <a:defRPr sz="1400"/>
            </a:lvl1pPr>
          </a:lstStyle>
          <a:p>
            <a:pPr lvl="0"/>
            <a:r>
              <a:rPr lang="de-DE" dirty="0" smtClean="0"/>
              <a:t>Mastertextformat bearbeiten</a:t>
            </a:r>
          </a:p>
        </p:txBody>
      </p:sp>
    </p:spTree>
    <p:extLst>
      <p:ext uri="{BB962C8B-B14F-4D97-AF65-F5344CB8AC3E}">
        <p14:creationId xmlns:p14="http://schemas.microsoft.com/office/powerpoint/2010/main" val="35310185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stile</a:t>
            </a:r>
            <a:endParaRPr lang="en-US" dirty="0"/>
          </a:p>
        </p:txBody>
      </p:sp>
      <p:sp>
        <p:nvSpPr>
          <p:cNvPr id="3" name="Segnaposto contenuto 2"/>
          <p:cNvSpPr>
            <a:spLocks noGrp="1"/>
          </p:cNvSpPr>
          <p:nvPr>
            <p:ph idx="1"/>
          </p:nvPr>
        </p:nvSpPr>
        <p:spPr/>
        <p:txBody>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sz="1800">
                <a:solidFill>
                  <a:srgbClr val="000000"/>
                </a:solidFill>
                <a:latin typeface="Arial" pitchFamily="34" charset="0"/>
                <a:ea typeface="ＭＳ Ｐゴシック" pitchFamily="34" charset="-128"/>
                <a:cs typeface="+mn-cs"/>
              </a:defRPr>
            </a:lvl1pPr>
          </a:lstStyle>
          <a:p>
            <a:pPr>
              <a:defRPr/>
            </a:pPr>
            <a:fld id="{23739332-74C5-474C-BCE4-AC66EA19C084}" type="datetimeFigureOut">
              <a:rPr lang="it-IT"/>
              <a:pPr>
                <a:defRPr/>
              </a:pPr>
              <a:t>13/06/2013</a:t>
            </a:fld>
            <a:endParaRPr lang="it-IT"/>
          </a:p>
        </p:txBody>
      </p:sp>
      <p:sp>
        <p:nvSpPr>
          <p:cNvPr id="5" name="Segnaposto piè di pagina 4"/>
          <p:cNvSpPr>
            <a:spLocks noGrp="1"/>
          </p:cNvSpPr>
          <p:nvPr>
            <p:ph type="ftr" sz="quarter" idx="11"/>
          </p:nvPr>
        </p:nvSpPr>
        <p:spPr>
          <a:xfrm>
            <a:off x="2667000" y="6356350"/>
            <a:ext cx="3352800" cy="365125"/>
          </a:xfrm>
          <a:prstGeom prst="rect">
            <a:avLst/>
          </a:prstGeom>
        </p:spPr>
        <p:txBody>
          <a:bodyPr/>
          <a:lstStyle>
            <a:lvl1pPr>
              <a:defRPr sz="1800">
                <a:solidFill>
                  <a:srgbClr val="000000"/>
                </a:solidFill>
                <a:latin typeface="Arial" pitchFamily="34" charset="0"/>
                <a:ea typeface="ＭＳ Ｐゴシック" pitchFamily="34" charset="-128"/>
                <a:cs typeface="+mn-cs"/>
              </a:defRPr>
            </a:lvl1pPr>
          </a:lstStyle>
          <a:p>
            <a:pPr>
              <a:defRPr/>
            </a:pPr>
            <a:endParaRPr lang="it-IT"/>
          </a:p>
        </p:txBody>
      </p:sp>
      <p:sp>
        <p:nvSpPr>
          <p:cNvPr id="6" name="Segnaposto numero diapositiva 5"/>
          <p:cNvSpPr>
            <a:spLocks noGrp="1"/>
          </p:cNvSpPr>
          <p:nvPr>
            <p:ph type="sldNum" sz="quarter" idx="12"/>
          </p:nvPr>
        </p:nvSpPr>
        <p:spPr>
          <a:xfrm>
            <a:off x="7924800" y="6356350"/>
            <a:ext cx="762000" cy="365125"/>
          </a:xfrm>
          <a:prstGeom prst="rect">
            <a:avLst/>
          </a:prstGeom>
        </p:spPr>
        <p:txBody>
          <a:bodyPr/>
          <a:lstStyle>
            <a:lvl1pPr>
              <a:defRPr sz="1800">
                <a:solidFill>
                  <a:srgbClr val="000000"/>
                </a:solidFill>
                <a:latin typeface="Arial" pitchFamily="34" charset="0"/>
                <a:ea typeface="ＭＳ Ｐゴシック" pitchFamily="34" charset="-128"/>
                <a:cs typeface="+mn-cs"/>
              </a:defRPr>
            </a:lvl1pPr>
          </a:lstStyle>
          <a:p>
            <a:pPr>
              <a:defRPr/>
            </a:pPr>
            <a:fld id="{34B932DA-54A1-4C3C-A9B4-F4ACD0043B9A}" type="slidenum">
              <a:rPr lang="it-IT"/>
              <a:pPr>
                <a:defRPr/>
              </a:pPr>
              <a:t>‹#›</a:t>
            </a:fld>
            <a:endParaRPr lang="it-IT"/>
          </a:p>
        </p:txBody>
      </p:sp>
    </p:spTree>
    <p:extLst>
      <p:ext uri="{BB962C8B-B14F-4D97-AF65-F5344CB8AC3E}">
        <p14:creationId xmlns:p14="http://schemas.microsoft.com/office/powerpoint/2010/main" val="270180726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Tree>
    <p:extLst>
      <p:ext uri="{BB962C8B-B14F-4D97-AF65-F5344CB8AC3E}">
        <p14:creationId xmlns:p14="http://schemas.microsoft.com/office/powerpoint/2010/main" val="38883934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574675" y="168275"/>
            <a:ext cx="8097838" cy="814388"/>
          </a:xfrm>
        </p:spPr>
        <p:txBody>
          <a:bodyPr/>
          <a:lstStyle/>
          <a:p>
            <a:r>
              <a:rPr lang="de-DE" smtClean="0"/>
              <a:t>Mastertitelformat bearbeiten</a:t>
            </a:r>
            <a:endParaRPr lang="de-DE"/>
          </a:p>
        </p:txBody>
      </p:sp>
      <p:sp>
        <p:nvSpPr>
          <p:cNvPr id="3" name="SmartArt-Platzhalter 2"/>
          <p:cNvSpPr>
            <a:spLocks noGrp="1"/>
          </p:cNvSpPr>
          <p:nvPr>
            <p:ph type="dgm" idx="1"/>
          </p:nvPr>
        </p:nvSpPr>
        <p:spPr>
          <a:xfrm>
            <a:off x="574675" y="1647825"/>
            <a:ext cx="8112125" cy="4511675"/>
          </a:xfrm>
        </p:spPr>
        <p:txBody>
          <a:bodyPr/>
          <a:lstStyle/>
          <a:p>
            <a:pPr lvl="0"/>
            <a:endParaRPr lang="de-DE" noProof="0" smtClean="0"/>
          </a:p>
        </p:txBody>
      </p:sp>
    </p:spTree>
    <p:extLst>
      <p:ext uri="{BB962C8B-B14F-4D97-AF65-F5344CB8AC3E}">
        <p14:creationId xmlns:p14="http://schemas.microsoft.com/office/powerpoint/2010/main" val="450497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574675" y="1647825"/>
            <a:ext cx="39798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06938" y="1647825"/>
            <a:ext cx="3979862"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20399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Tree>
    <p:extLst>
      <p:ext uri="{BB962C8B-B14F-4D97-AF65-F5344CB8AC3E}">
        <p14:creationId xmlns:p14="http://schemas.microsoft.com/office/powerpoint/2010/main" val="521240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5CEE1D-F516-4AE7-A8DB-D0464908736D}" type="datetimeFigureOut">
              <a:rPr lang="en-GB" smtClean="0"/>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365940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1647825"/>
            <a:ext cx="39798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1647825"/>
            <a:ext cx="3979862"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646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5CEE1D-F516-4AE7-A8DB-D0464908736D}" type="datetimeFigureOut">
              <a:rPr lang="en-GB" smtClean="0"/>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2048899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CEE1D-F516-4AE7-A8DB-D0464908736D}" type="datetimeFigureOut">
              <a:rPr lang="en-GB" smtClean="0"/>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661500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5CEE1D-F516-4AE7-A8DB-D0464908736D}" type="datetimeFigureOut">
              <a:rPr lang="en-GB" smtClean="0"/>
              <a:t>13/06/2013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792286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5CEE1D-F516-4AE7-A8DB-D0464908736D}" type="datetimeFigureOut">
              <a:rPr lang="en-GB" smtClean="0"/>
              <a:t>13/06/2013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4096494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5CEE1D-F516-4AE7-A8DB-D0464908736D}" type="datetimeFigureOut">
              <a:rPr lang="en-GB" smtClean="0"/>
              <a:t>13/06/2013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373894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CEE1D-F516-4AE7-A8DB-D0464908736D}" type="datetimeFigureOut">
              <a:rPr lang="en-GB" smtClean="0"/>
              <a:t>13/06/2013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231835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CEE1D-F516-4AE7-A8DB-D0464908736D}" type="datetimeFigureOut">
              <a:rPr lang="en-GB" smtClean="0"/>
              <a:t>13/06/2013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3357183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CEE1D-F516-4AE7-A8DB-D0464908736D}" type="datetimeFigureOut">
              <a:rPr lang="en-GB" smtClean="0"/>
              <a:t>13/06/2013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7875046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5CEE1D-F516-4AE7-A8DB-D0464908736D}" type="datetimeFigureOut">
              <a:rPr lang="en-GB" smtClean="0"/>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658339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5CEE1D-F516-4AE7-A8DB-D0464908736D}" type="datetimeFigureOut">
              <a:rPr lang="en-GB" smtClean="0"/>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569C-15AC-4878-B3EE-42EA6196BF76}" type="slidenum">
              <a:rPr lang="en-GB" smtClean="0"/>
              <a:t>‹#›</a:t>
            </a:fld>
            <a:endParaRPr lang="en-GB"/>
          </a:p>
        </p:txBody>
      </p:sp>
    </p:spTree>
    <p:extLst>
      <p:ext uri="{BB962C8B-B14F-4D97-AF65-F5344CB8AC3E}">
        <p14:creationId xmlns:p14="http://schemas.microsoft.com/office/powerpoint/2010/main" val="310541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0092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without picture">
    <p:spTree>
      <p:nvGrpSpPr>
        <p:cNvPr id="1" name=""/>
        <p:cNvGrpSpPr/>
        <p:nvPr/>
      </p:nvGrpSpPr>
      <p:grpSpPr>
        <a:xfrm>
          <a:off x="0" y="0"/>
          <a:ext cx="0" cy="0"/>
          <a:chOff x="0" y="0"/>
          <a:chExt cx="0" cy="0"/>
        </a:xfrm>
      </p:grpSpPr>
      <p:sp>
        <p:nvSpPr>
          <p:cNvPr id="2" name="Titel 1"/>
          <p:cNvSpPr>
            <a:spLocks noGrp="1"/>
          </p:cNvSpPr>
          <p:nvPr>
            <p:ph type="ctrTitle"/>
          </p:nvPr>
        </p:nvSpPr>
        <p:spPr>
          <a:xfrm>
            <a:off x="648000" y="1676400"/>
            <a:ext cx="7308000" cy="3276600"/>
          </a:xfrm>
          <a:prstGeom prst="rect">
            <a:avLst/>
          </a:prstGeom>
        </p:spPr>
        <p:txBody>
          <a:bodyPr anchor="ctr"/>
          <a:lstStyle>
            <a:lvl1pPr>
              <a:defRPr sz="2400">
                <a:solidFill>
                  <a:srgbClr val="0068B3"/>
                </a:solidFill>
              </a:defRPr>
            </a:lvl1pPr>
          </a:lstStyle>
          <a:p>
            <a:r>
              <a:rPr lang="de-DE" dirty="0" smtClean="0"/>
              <a:t>Mastertitelformat bearbeiten</a:t>
            </a:r>
            <a:endParaRPr lang="de-DE" dirty="0"/>
          </a:p>
        </p:txBody>
      </p:sp>
      <p:sp>
        <p:nvSpPr>
          <p:cNvPr id="4" name="Textplatzhalter 6"/>
          <p:cNvSpPr>
            <a:spLocks noGrp="1"/>
          </p:cNvSpPr>
          <p:nvPr>
            <p:ph type="body" sz="quarter" idx="10"/>
          </p:nvPr>
        </p:nvSpPr>
        <p:spPr>
          <a:xfrm>
            <a:off x="648000" y="6248400"/>
            <a:ext cx="6120000" cy="540000"/>
          </a:xfrm>
        </p:spPr>
        <p:txBody>
          <a:bodyPr>
            <a:normAutofit/>
          </a:bodyPr>
          <a:lstStyle>
            <a:lvl1pPr>
              <a:buFontTx/>
              <a:buNone/>
              <a:defRPr sz="1400"/>
            </a:lvl1pPr>
          </a:lstStyle>
          <a:p>
            <a:pPr lvl="0"/>
            <a:r>
              <a:rPr lang="de-DE" dirty="0" smtClean="0"/>
              <a:t>Mastertextformat bearbeiten</a:t>
            </a:r>
          </a:p>
        </p:txBody>
      </p:sp>
    </p:spTree>
    <p:extLst>
      <p:ext uri="{BB962C8B-B14F-4D97-AF65-F5344CB8AC3E}">
        <p14:creationId xmlns:p14="http://schemas.microsoft.com/office/powerpoint/2010/main" val="353101851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TextChart bullet points">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185738" indent="-185738">
              <a:spcBef>
                <a:spcPts val="432"/>
              </a:spcBef>
              <a:buFont typeface="Arial"/>
              <a:buChar char="•"/>
              <a:defRPr>
                <a:solidFill>
                  <a:srgbClr val="000000"/>
                </a:solidFill>
              </a:defRPr>
            </a:lvl1pPr>
            <a:lvl2pPr marL="439738" indent="-168275">
              <a:spcBef>
                <a:spcPts val="432"/>
              </a:spcBef>
              <a:defRPr/>
            </a:lvl2pPr>
            <a:lvl3pPr marL="1144800">
              <a:spcBef>
                <a:spcPts val="432"/>
              </a:spcBef>
              <a:defRPr/>
            </a:lvl3pPr>
            <a:lvl4pPr marL="1602000">
              <a:spcBef>
                <a:spcPts val="432"/>
              </a:spcBef>
              <a:defRPr/>
            </a:lvl4pPr>
            <a:lvl5pPr marL="2059200">
              <a:spcBef>
                <a:spcPts val="432"/>
              </a:spcBef>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itelplatzhalter 1"/>
          <p:cNvSpPr>
            <a:spLocks noGrp="1"/>
          </p:cNvSpPr>
          <p:nvPr>
            <p:ph type="title"/>
          </p:nvPr>
        </p:nvSpPr>
        <p:spPr bwMode="auto">
          <a:xfrm>
            <a:off x="648000" y="381600"/>
            <a:ext cx="7272000" cy="762000"/>
          </a:xfrm>
          <a:prstGeom prst="rect">
            <a:avLst/>
          </a:prstGeom>
          <a:noFill/>
          <a:ln w="9525">
            <a:noFill/>
            <a:miter lim="800000"/>
            <a:headEnd/>
            <a:tailEnd/>
          </a:ln>
        </p:spPr>
        <p:txBody>
          <a:bodyPr>
            <a:normAutofit/>
          </a:bodyPr>
          <a:lstStyle>
            <a:lvl1pPr>
              <a:defRPr b="1"/>
            </a:lvl1pPr>
          </a:lstStyle>
          <a:p>
            <a:pPr lvl="0"/>
            <a:r>
              <a:rPr lang="de-DE" dirty="0"/>
              <a:t>Mastertitelformat bearbeiten</a:t>
            </a:r>
          </a:p>
        </p:txBody>
      </p:sp>
    </p:spTree>
    <p:extLst>
      <p:ext uri="{BB962C8B-B14F-4D97-AF65-F5344CB8AC3E}">
        <p14:creationId xmlns:p14="http://schemas.microsoft.com/office/powerpoint/2010/main" val="76292905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E3E4BE0-363F-4B60-AC1A-AA084FC34BE3}" type="slidenum">
              <a:rPr lang="en-GB" smtClean="0"/>
              <a:pPr>
                <a:defRPr/>
              </a:pPr>
              <a:t>‹#›</a:t>
            </a:fld>
            <a:endParaRPr lang="en-GB"/>
          </a:p>
        </p:txBody>
      </p:sp>
    </p:spTree>
    <p:extLst>
      <p:ext uri="{BB962C8B-B14F-4D97-AF65-F5344CB8AC3E}">
        <p14:creationId xmlns:p14="http://schemas.microsoft.com/office/powerpoint/2010/main" val="365940541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B64572-2F5B-40D7-B56F-7FD2672BA1EF}" type="slidenum">
              <a:rPr lang="en-GB" smtClean="0"/>
              <a:pPr>
                <a:defRPr/>
              </a:pPr>
              <a:t>‹#›</a:t>
            </a:fld>
            <a:endParaRPr lang="en-GB"/>
          </a:p>
        </p:txBody>
      </p:sp>
    </p:spTree>
    <p:extLst>
      <p:ext uri="{BB962C8B-B14F-4D97-AF65-F5344CB8AC3E}">
        <p14:creationId xmlns:p14="http://schemas.microsoft.com/office/powerpoint/2010/main" val="20488999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25F3D56-3153-4853-B6CC-41919E0C41E1}" type="slidenum">
              <a:rPr lang="en-GB" smtClean="0"/>
              <a:pPr>
                <a:defRPr/>
              </a:pPr>
              <a:t>‹#›</a:t>
            </a:fld>
            <a:endParaRPr lang="en-GB"/>
          </a:p>
        </p:txBody>
      </p:sp>
    </p:spTree>
    <p:extLst>
      <p:ext uri="{BB962C8B-B14F-4D97-AF65-F5344CB8AC3E}">
        <p14:creationId xmlns:p14="http://schemas.microsoft.com/office/powerpoint/2010/main" val="66150039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608D9BB-6839-4A58-894F-F2B67113BFA5}" type="slidenum">
              <a:rPr lang="en-GB" smtClean="0"/>
              <a:pPr>
                <a:defRPr/>
              </a:pPr>
              <a:t>‹#›</a:t>
            </a:fld>
            <a:endParaRPr lang="en-GB"/>
          </a:p>
        </p:txBody>
      </p:sp>
    </p:spTree>
    <p:extLst>
      <p:ext uri="{BB962C8B-B14F-4D97-AF65-F5344CB8AC3E}">
        <p14:creationId xmlns:p14="http://schemas.microsoft.com/office/powerpoint/2010/main" val="79228637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0606112E-7A3F-4E8D-81D0-1097FADB5CA6}" type="slidenum">
              <a:rPr lang="en-GB" smtClean="0"/>
              <a:pPr>
                <a:defRPr/>
              </a:pPr>
              <a:t>‹#›</a:t>
            </a:fld>
            <a:endParaRPr lang="en-GB"/>
          </a:p>
        </p:txBody>
      </p:sp>
    </p:spTree>
    <p:extLst>
      <p:ext uri="{BB962C8B-B14F-4D97-AF65-F5344CB8AC3E}">
        <p14:creationId xmlns:p14="http://schemas.microsoft.com/office/powerpoint/2010/main" val="409649405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BC4047E-96CB-4251-A151-AB40804B1D9C}" type="slidenum">
              <a:rPr lang="en-GB" smtClean="0"/>
              <a:pPr>
                <a:defRPr/>
              </a:pPr>
              <a:t>‹#›</a:t>
            </a:fld>
            <a:endParaRPr lang="en-GB"/>
          </a:p>
        </p:txBody>
      </p:sp>
    </p:spTree>
    <p:extLst>
      <p:ext uri="{BB962C8B-B14F-4D97-AF65-F5344CB8AC3E}">
        <p14:creationId xmlns:p14="http://schemas.microsoft.com/office/powerpoint/2010/main" val="37389498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C28D1B9-B9BE-4D60-A1C5-C6425E29FEFE}" type="slidenum">
              <a:rPr lang="en-GB" smtClean="0"/>
              <a:pPr>
                <a:defRPr/>
              </a:pPr>
              <a:t>‹#›</a:t>
            </a:fld>
            <a:endParaRPr lang="en-GB"/>
          </a:p>
        </p:txBody>
      </p:sp>
    </p:spTree>
    <p:extLst>
      <p:ext uri="{BB962C8B-B14F-4D97-AF65-F5344CB8AC3E}">
        <p14:creationId xmlns:p14="http://schemas.microsoft.com/office/powerpoint/2010/main" val="23183526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FF13E5D-A061-4B9D-904C-67BE9D95F88A}" type="slidenum">
              <a:rPr lang="en-GB" smtClean="0"/>
              <a:pPr>
                <a:defRPr/>
              </a:pPr>
              <a:t>‹#›</a:t>
            </a:fld>
            <a:endParaRPr lang="en-GB"/>
          </a:p>
        </p:txBody>
      </p:sp>
    </p:spTree>
    <p:extLst>
      <p:ext uri="{BB962C8B-B14F-4D97-AF65-F5344CB8AC3E}">
        <p14:creationId xmlns:p14="http://schemas.microsoft.com/office/powerpoint/2010/main" val="33571830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5109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8A238E7-BB8E-4EAF-8FBA-D2D28124B36F}" type="slidenum">
              <a:rPr lang="en-GB" smtClean="0"/>
              <a:pPr>
                <a:defRPr/>
              </a:pPr>
              <a:t>‹#›</a:t>
            </a:fld>
            <a:endParaRPr lang="en-GB"/>
          </a:p>
        </p:txBody>
      </p:sp>
    </p:spTree>
    <p:extLst>
      <p:ext uri="{BB962C8B-B14F-4D97-AF65-F5344CB8AC3E}">
        <p14:creationId xmlns:p14="http://schemas.microsoft.com/office/powerpoint/2010/main" val="7875046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83212AE-3AA9-46E2-A17E-336C54F4F843}" type="slidenum">
              <a:rPr lang="en-GB" smtClean="0"/>
              <a:pPr>
                <a:defRPr/>
              </a:pPr>
              <a:t>‹#›</a:t>
            </a:fld>
            <a:endParaRPr lang="en-GB"/>
          </a:p>
        </p:txBody>
      </p:sp>
    </p:spTree>
    <p:extLst>
      <p:ext uri="{BB962C8B-B14F-4D97-AF65-F5344CB8AC3E}">
        <p14:creationId xmlns:p14="http://schemas.microsoft.com/office/powerpoint/2010/main" val="65833983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628FC43E-3F4E-4AC8-90CA-E8797999C87C}" type="datetimeFigureOut">
              <a:rPr lang="en-GB" smtClean="0"/>
              <a:pPr>
                <a:defRPr/>
              </a:pPr>
              <a:t>13/06/2013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6A048EB-168B-4993-A643-02AD37BBEAE4}" type="slidenum">
              <a:rPr lang="en-GB" smtClean="0"/>
              <a:pPr>
                <a:defRPr/>
              </a:pPr>
              <a:t>‹#›</a:t>
            </a:fld>
            <a:endParaRPr lang="en-GB"/>
          </a:p>
        </p:txBody>
      </p:sp>
    </p:spTree>
    <p:extLst>
      <p:ext uri="{BB962C8B-B14F-4D97-AF65-F5344CB8AC3E}">
        <p14:creationId xmlns:p14="http://schemas.microsoft.com/office/powerpoint/2010/main" val="310541067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6DCAE39-F918-4E22-85F9-40ABEF32380E}" type="slidenum">
              <a:rPr lang="en-AU"/>
              <a:pPr>
                <a:defRPr/>
              </a:pPr>
              <a:t>‹#›</a:t>
            </a:fld>
            <a:endParaRPr lang="en-AU"/>
          </a:p>
        </p:txBody>
      </p:sp>
    </p:spTree>
    <p:extLst>
      <p:ext uri="{BB962C8B-B14F-4D97-AF65-F5344CB8AC3E}">
        <p14:creationId xmlns:p14="http://schemas.microsoft.com/office/powerpoint/2010/main" val="128721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33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397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382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2274" name="Rectangle 2"/>
          <p:cNvSpPr>
            <a:spLocks noChangeArrowheads="1"/>
          </p:cNvSpPr>
          <p:nvPr userDrawn="1"/>
        </p:nvSpPr>
        <p:spPr bwMode="auto">
          <a:xfrm>
            <a:off x="0" y="0"/>
            <a:ext cx="9144000" cy="6858000"/>
          </a:xfrm>
          <a:prstGeom prst="rect">
            <a:avLst/>
          </a:prstGeom>
          <a:solidFill>
            <a:schemeClr val="bg1"/>
          </a:solidFill>
          <a:ln>
            <a:noFill/>
          </a:ln>
          <a:effectLst>
            <a:prstShdw prst="shdw17" dist="17961" dir="2700000">
              <a:schemeClr val="bg1">
                <a:gamma/>
                <a:shade val="60000"/>
                <a:invGamma/>
              </a:schemeClr>
            </a:prstShdw>
          </a:effectLst>
          <a:extLst/>
        </p:spPr>
        <p:txBody>
          <a:bodyPr wrap="none" anchor="ctr"/>
          <a:lstStyle/>
          <a:p>
            <a:pPr>
              <a:defRPr/>
            </a:pPr>
            <a:endParaRPr lang="en-US">
              <a:ea typeface="+mn-ea"/>
              <a:cs typeface="Arial" pitchFamily="34" charset="0"/>
            </a:endParaRPr>
          </a:p>
        </p:txBody>
      </p:sp>
      <p:sp>
        <p:nvSpPr>
          <p:cNvPr id="1027" name="Rectangle 3"/>
          <p:cNvSpPr>
            <a:spLocks noGrp="1" noChangeArrowheads="1"/>
          </p:cNvSpPr>
          <p:nvPr>
            <p:ph type="title"/>
          </p:nvPr>
        </p:nvSpPr>
        <p:spPr bwMode="auto">
          <a:xfrm>
            <a:off x="574675" y="168275"/>
            <a:ext cx="809783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74675" y="1647825"/>
            <a:ext cx="811212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11"/>
          <p:cNvSpPr>
            <a:spLocks noChangeArrowheads="1"/>
          </p:cNvSpPr>
          <p:nvPr userDrawn="1"/>
        </p:nvSpPr>
        <p:spPr bwMode="auto">
          <a:xfrm>
            <a:off x="0" y="1279525"/>
            <a:ext cx="9144000" cy="46038"/>
          </a:xfrm>
          <a:prstGeom prst="rect">
            <a:avLst/>
          </a:prstGeom>
          <a:gradFill rotWithShape="1">
            <a:gsLst>
              <a:gs pos="0">
                <a:srgbClr val="FCE6CD"/>
              </a:gs>
              <a:gs pos="100000">
                <a:srgbClr val="F2912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 id="2147484909" r:id="rId13"/>
    <p:sldLayoutId id="2147484910" r:id="rId14"/>
    <p:sldLayoutId id="2147484911" r:id="rId15"/>
    <p:sldLayoutId id="2147484912" r:id="rId16"/>
    <p:sldLayoutId id="2147484913" r:id="rId17"/>
    <p:sldLayoutId id="2147484914" r:id="rId18"/>
    <p:sldLayoutId id="2147484915" r:id="rId19"/>
    <p:sldLayoutId id="2147484916" r:id="rId20"/>
    <p:sldLayoutId id="2147484917" r:id="rId21"/>
    <p:sldLayoutId id="2147484918" r:id="rId22"/>
    <p:sldLayoutId id="2147484919" r:id="rId23"/>
    <p:sldLayoutId id="2147484931" r:id="rId24"/>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769B3"/>
          </a:solidFill>
          <a:latin typeface="+mj-lt"/>
          <a:ea typeface="MS PGothic" pitchFamily="34" charset="-128"/>
          <a:cs typeface="+mj-cs"/>
        </a:defRPr>
      </a:lvl1pPr>
      <a:lvl2pPr algn="l" rtl="0" eaLnBrk="0" fontAlgn="base" hangingPunct="0">
        <a:spcBef>
          <a:spcPct val="0"/>
        </a:spcBef>
        <a:spcAft>
          <a:spcPct val="0"/>
        </a:spcAft>
        <a:defRPr sz="3200" b="1">
          <a:solidFill>
            <a:srgbClr val="0769B3"/>
          </a:solidFill>
          <a:latin typeface="Arial" pitchFamily="34" charset="0"/>
          <a:ea typeface="MS PGothic" pitchFamily="34" charset="-128"/>
        </a:defRPr>
      </a:lvl2pPr>
      <a:lvl3pPr algn="l" rtl="0" eaLnBrk="0" fontAlgn="base" hangingPunct="0">
        <a:spcBef>
          <a:spcPct val="0"/>
        </a:spcBef>
        <a:spcAft>
          <a:spcPct val="0"/>
        </a:spcAft>
        <a:defRPr sz="3200" b="1">
          <a:solidFill>
            <a:srgbClr val="0769B3"/>
          </a:solidFill>
          <a:latin typeface="Arial" pitchFamily="34" charset="0"/>
          <a:ea typeface="MS PGothic" pitchFamily="34" charset="-128"/>
        </a:defRPr>
      </a:lvl3pPr>
      <a:lvl4pPr algn="l" rtl="0" eaLnBrk="0" fontAlgn="base" hangingPunct="0">
        <a:spcBef>
          <a:spcPct val="0"/>
        </a:spcBef>
        <a:spcAft>
          <a:spcPct val="0"/>
        </a:spcAft>
        <a:defRPr sz="3200" b="1">
          <a:solidFill>
            <a:srgbClr val="0769B3"/>
          </a:solidFill>
          <a:latin typeface="Arial" pitchFamily="34" charset="0"/>
          <a:ea typeface="MS PGothic" pitchFamily="34" charset="-128"/>
        </a:defRPr>
      </a:lvl4pPr>
      <a:lvl5pPr algn="l" rtl="0" eaLnBrk="0" fontAlgn="base" hangingPunct="0">
        <a:spcBef>
          <a:spcPct val="0"/>
        </a:spcBef>
        <a:spcAft>
          <a:spcPct val="0"/>
        </a:spcAft>
        <a:defRPr sz="3200" b="1">
          <a:solidFill>
            <a:srgbClr val="0769B3"/>
          </a:solidFill>
          <a:latin typeface="Arial" pitchFamily="34" charset="0"/>
          <a:ea typeface="MS PGothic" pitchFamily="34" charset="-128"/>
        </a:defRPr>
      </a:lvl5pPr>
      <a:lvl6pPr marL="457200" algn="l" rtl="0" fontAlgn="base">
        <a:spcBef>
          <a:spcPct val="0"/>
        </a:spcBef>
        <a:spcAft>
          <a:spcPct val="0"/>
        </a:spcAft>
        <a:defRPr sz="3200" b="1">
          <a:solidFill>
            <a:srgbClr val="0769B3"/>
          </a:solidFill>
          <a:latin typeface="Arial" pitchFamily="34" charset="0"/>
          <a:ea typeface="ＭＳ Ｐゴシック" pitchFamily="34" charset="-128"/>
        </a:defRPr>
      </a:lvl6pPr>
      <a:lvl7pPr marL="914400" algn="l" rtl="0" fontAlgn="base">
        <a:spcBef>
          <a:spcPct val="0"/>
        </a:spcBef>
        <a:spcAft>
          <a:spcPct val="0"/>
        </a:spcAft>
        <a:defRPr sz="3200" b="1">
          <a:solidFill>
            <a:srgbClr val="0769B3"/>
          </a:solidFill>
          <a:latin typeface="Arial" pitchFamily="34" charset="0"/>
          <a:ea typeface="ＭＳ Ｐゴシック" pitchFamily="34" charset="-128"/>
        </a:defRPr>
      </a:lvl7pPr>
      <a:lvl8pPr marL="1371600" algn="l" rtl="0" fontAlgn="base">
        <a:spcBef>
          <a:spcPct val="0"/>
        </a:spcBef>
        <a:spcAft>
          <a:spcPct val="0"/>
        </a:spcAft>
        <a:defRPr sz="3200" b="1">
          <a:solidFill>
            <a:srgbClr val="0769B3"/>
          </a:solidFill>
          <a:latin typeface="Arial" pitchFamily="34" charset="0"/>
          <a:ea typeface="ＭＳ Ｐゴシック" pitchFamily="34" charset="-128"/>
        </a:defRPr>
      </a:lvl8pPr>
      <a:lvl9pPr marL="1828800" algn="l" rtl="0" fontAlgn="base">
        <a:spcBef>
          <a:spcPct val="0"/>
        </a:spcBef>
        <a:spcAft>
          <a:spcPct val="0"/>
        </a:spcAft>
        <a:defRPr sz="3200" b="1">
          <a:solidFill>
            <a:srgbClr val="0769B3"/>
          </a:solidFill>
          <a:latin typeface="Arial" pitchFamily="34" charset="0"/>
          <a:ea typeface="ＭＳ Ｐゴシック" pitchFamily="34" charset="-128"/>
        </a:defRPr>
      </a:lvl9pPr>
    </p:titleStyle>
    <p:bodyStyle>
      <a:lvl1pPr marL="342900" indent="-342900" algn="l" rtl="0" eaLnBrk="0" fontAlgn="base" hangingPunct="0">
        <a:lnSpc>
          <a:spcPct val="90000"/>
        </a:lnSpc>
        <a:spcBef>
          <a:spcPct val="0"/>
        </a:spcBef>
        <a:spcAft>
          <a:spcPct val="15000"/>
        </a:spcAft>
        <a:buClr>
          <a:srgbClr val="DA6D00"/>
        </a:buClr>
        <a:buChar char="•"/>
        <a:defRPr sz="2400" b="1">
          <a:solidFill>
            <a:schemeClr val="tx1"/>
          </a:solidFill>
          <a:latin typeface="+mn-lt"/>
          <a:ea typeface="MS PGothic" pitchFamily="34" charset="-128"/>
          <a:cs typeface="+mn-cs"/>
        </a:defRPr>
      </a:lvl1pPr>
      <a:lvl2pPr marL="742950" indent="-285750" algn="l" rtl="0" eaLnBrk="0" fontAlgn="base" hangingPunct="0">
        <a:lnSpc>
          <a:spcPct val="90000"/>
        </a:lnSpc>
        <a:spcBef>
          <a:spcPct val="0"/>
        </a:spcBef>
        <a:spcAft>
          <a:spcPct val="15000"/>
        </a:spcAft>
        <a:buChar char="–"/>
        <a:defRPr sz="2000" b="1">
          <a:solidFill>
            <a:schemeClr val="tx1"/>
          </a:solidFill>
          <a:latin typeface="+mn-lt"/>
          <a:ea typeface="MS PGothic" pitchFamily="34" charset="-128"/>
        </a:defRPr>
      </a:lvl2pPr>
      <a:lvl3pPr marL="1143000" indent="-228600" algn="l" rtl="0" eaLnBrk="0" fontAlgn="base" hangingPunct="0">
        <a:lnSpc>
          <a:spcPct val="90000"/>
        </a:lnSpc>
        <a:spcBef>
          <a:spcPct val="0"/>
        </a:spcBef>
        <a:spcAft>
          <a:spcPct val="15000"/>
        </a:spcAft>
        <a:buChar char="•"/>
        <a:defRPr sz="2000" b="1">
          <a:solidFill>
            <a:schemeClr val="tx1"/>
          </a:solidFill>
          <a:latin typeface="+mn-lt"/>
          <a:ea typeface="MS PGothic" pitchFamily="34" charset="-128"/>
        </a:defRPr>
      </a:lvl3pPr>
      <a:lvl4pPr marL="1600200" indent="-228600" algn="l" rtl="0" eaLnBrk="0" fontAlgn="base" hangingPunct="0">
        <a:lnSpc>
          <a:spcPct val="90000"/>
        </a:lnSpc>
        <a:spcBef>
          <a:spcPct val="0"/>
        </a:spcBef>
        <a:spcAft>
          <a:spcPct val="15000"/>
        </a:spcAft>
        <a:buChar char="–"/>
        <a:defRPr sz="2000" b="1">
          <a:solidFill>
            <a:schemeClr val="tx1"/>
          </a:solidFill>
          <a:latin typeface="+mn-lt"/>
          <a:ea typeface="MS PGothic" pitchFamily="34" charset="-128"/>
        </a:defRPr>
      </a:lvl4pPr>
      <a:lvl5pPr marL="2057400" indent="-228600" algn="l" rtl="0" eaLnBrk="0" fontAlgn="base" hangingPunct="0">
        <a:lnSpc>
          <a:spcPct val="90000"/>
        </a:lnSpc>
        <a:spcBef>
          <a:spcPct val="0"/>
        </a:spcBef>
        <a:spcAft>
          <a:spcPct val="15000"/>
        </a:spcAft>
        <a:buChar char="»"/>
        <a:defRPr sz="2000" b="1">
          <a:solidFill>
            <a:schemeClr val="tx1"/>
          </a:solidFill>
          <a:latin typeface="+mn-lt"/>
          <a:ea typeface="MS PGothic" pitchFamily="34" charset="-128"/>
        </a:defRPr>
      </a:lvl5pPr>
      <a:lvl6pPr marL="2514600" indent="-228600" algn="l" rtl="0" fontAlgn="base">
        <a:lnSpc>
          <a:spcPct val="90000"/>
        </a:lnSpc>
        <a:spcBef>
          <a:spcPct val="0"/>
        </a:spcBef>
        <a:spcAft>
          <a:spcPct val="15000"/>
        </a:spcAft>
        <a:buChar char="»"/>
        <a:defRPr sz="2000" b="1">
          <a:solidFill>
            <a:schemeClr val="tx1"/>
          </a:solidFill>
          <a:latin typeface="+mn-lt"/>
          <a:ea typeface="+mn-ea"/>
        </a:defRPr>
      </a:lvl6pPr>
      <a:lvl7pPr marL="2971800" indent="-228600" algn="l" rtl="0" fontAlgn="base">
        <a:lnSpc>
          <a:spcPct val="90000"/>
        </a:lnSpc>
        <a:spcBef>
          <a:spcPct val="0"/>
        </a:spcBef>
        <a:spcAft>
          <a:spcPct val="15000"/>
        </a:spcAft>
        <a:buChar char="»"/>
        <a:defRPr sz="2000" b="1">
          <a:solidFill>
            <a:schemeClr val="tx1"/>
          </a:solidFill>
          <a:latin typeface="+mn-lt"/>
          <a:ea typeface="+mn-ea"/>
        </a:defRPr>
      </a:lvl7pPr>
      <a:lvl8pPr marL="3429000" indent="-228600" algn="l" rtl="0" fontAlgn="base">
        <a:lnSpc>
          <a:spcPct val="90000"/>
        </a:lnSpc>
        <a:spcBef>
          <a:spcPct val="0"/>
        </a:spcBef>
        <a:spcAft>
          <a:spcPct val="15000"/>
        </a:spcAft>
        <a:buChar char="»"/>
        <a:defRPr sz="2000" b="1">
          <a:solidFill>
            <a:schemeClr val="tx1"/>
          </a:solidFill>
          <a:latin typeface="+mn-lt"/>
          <a:ea typeface="+mn-ea"/>
        </a:defRPr>
      </a:lvl8pPr>
      <a:lvl9pPr marL="3886200" indent="-228600" algn="l" rtl="0" fontAlgn="base">
        <a:lnSpc>
          <a:spcPct val="90000"/>
        </a:lnSpc>
        <a:spcBef>
          <a:spcPct val="0"/>
        </a:spcBef>
        <a:spcAft>
          <a:spcPct val="15000"/>
        </a:spcAft>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platzhalter 2"/>
          <p:cNvSpPr>
            <a:spLocks noGrp="1"/>
          </p:cNvSpPr>
          <p:nvPr>
            <p:ph type="body" idx="1"/>
          </p:nvPr>
        </p:nvSpPr>
        <p:spPr bwMode="auto">
          <a:xfrm>
            <a:off x="647700" y="1368425"/>
            <a:ext cx="72723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51" name="Titelplatzhalter 5"/>
          <p:cNvSpPr>
            <a:spLocks noGrp="1"/>
          </p:cNvSpPr>
          <p:nvPr>
            <p:ph type="title"/>
          </p:nvPr>
        </p:nvSpPr>
        <p:spPr bwMode="auto">
          <a:xfrm>
            <a:off x="647700" y="381000"/>
            <a:ext cx="72723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de-DE" smtClean="0"/>
              <a:t>Mastertitelformat bearbeiten</a:t>
            </a:r>
            <a:endParaRPr lang="en-GB" smtClean="0"/>
          </a:p>
        </p:txBody>
      </p:sp>
      <p:pic>
        <p:nvPicPr>
          <p:cNvPr id="2052" name="Bild 3" descr="Keyvisual_powerpoint_ISS_1202103.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4288"/>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32" r:id="rId1"/>
    <p:sldLayoutId id="2147484920" r:id="rId2"/>
    <p:sldLayoutId id="2147484933" r:id="rId3"/>
    <p:sldLayoutId id="2147484921" r:id="rId4"/>
    <p:sldLayoutId id="2147484922" r:id="rId5"/>
    <p:sldLayoutId id="2147484923" r:id="rId6"/>
    <p:sldLayoutId id="2147484924" r:id="rId7"/>
    <p:sldLayoutId id="2147484925" r:id="rId8"/>
    <p:sldLayoutId id="2147484926" r:id="rId9"/>
    <p:sldLayoutId id="2147484934" r:id="rId10"/>
    <p:sldLayoutId id="2147484927" r:id="rId11"/>
    <p:sldLayoutId id="2147484928" r:id="rId12"/>
    <p:sldLayoutId id="2147484929" r:id="rId13"/>
    <p:sldLayoutId id="2147484930" r:id="rId14"/>
  </p:sldLayoutIdLst>
  <p:timing>
    <p:tnLst>
      <p:par>
        <p:cTn id="1" dur="indefinite" restart="never" nodeType="tmRoot"/>
      </p:par>
    </p:tnLst>
  </p:timing>
  <p:txStyles>
    <p:titleStyle>
      <a:lvl1pPr algn="l" defTabSz="457200" rtl="0" eaLnBrk="0" fontAlgn="base" hangingPunct="0">
        <a:spcBef>
          <a:spcPct val="0"/>
        </a:spcBef>
        <a:spcAft>
          <a:spcPct val="0"/>
        </a:spcAft>
        <a:defRPr sz="2400" b="1" kern="1200">
          <a:solidFill>
            <a:srgbClr val="0068B3"/>
          </a:solidFill>
          <a:latin typeface="Arial"/>
          <a:ea typeface="MS PGothic" pitchFamily="34" charset="-128"/>
          <a:cs typeface="Arial"/>
        </a:defRPr>
      </a:lvl1pPr>
      <a:lvl2pPr algn="l" defTabSz="457200" rtl="0" eaLnBrk="0" fontAlgn="base" hangingPunct="0">
        <a:spcBef>
          <a:spcPct val="0"/>
        </a:spcBef>
        <a:spcAft>
          <a:spcPct val="0"/>
        </a:spcAft>
        <a:defRPr sz="2400" b="1">
          <a:solidFill>
            <a:srgbClr val="0068B3"/>
          </a:solidFill>
          <a:latin typeface="Arial" pitchFamily="-65" charset="0"/>
          <a:ea typeface="MS PGothic" pitchFamily="34" charset="-128"/>
          <a:cs typeface="Arial" pitchFamily="34" charset="0"/>
        </a:defRPr>
      </a:lvl2pPr>
      <a:lvl3pPr algn="l" defTabSz="457200" rtl="0" eaLnBrk="0" fontAlgn="base" hangingPunct="0">
        <a:spcBef>
          <a:spcPct val="0"/>
        </a:spcBef>
        <a:spcAft>
          <a:spcPct val="0"/>
        </a:spcAft>
        <a:defRPr sz="2400" b="1">
          <a:solidFill>
            <a:srgbClr val="0068B3"/>
          </a:solidFill>
          <a:latin typeface="Arial" pitchFamily="-65" charset="0"/>
          <a:ea typeface="MS PGothic" pitchFamily="34" charset="-128"/>
          <a:cs typeface="Arial" pitchFamily="34" charset="0"/>
        </a:defRPr>
      </a:lvl3pPr>
      <a:lvl4pPr algn="l" defTabSz="457200" rtl="0" eaLnBrk="0" fontAlgn="base" hangingPunct="0">
        <a:spcBef>
          <a:spcPct val="0"/>
        </a:spcBef>
        <a:spcAft>
          <a:spcPct val="0"/>
        </a:spcAft>
        <a:defRPr sz="2400" b="1">
          <a:solidFill>
            <a:srgbClr val="0068B3"/>
          </a:solidFill>
          <a:latin typeface="Arial" pitchFamily="-65" charset="0"/>
          <a:ea typeface="MS PGothic" pitchFamily="34" charset="-128"/>
          <a:cs typeface="Arial" pitchFamily="34" charset="0"/>
        </a:defRPr>
      </a:lvl4pPr>
      <a:lvl5pPr algn="l" defTabSz="457200" rtl="0" eaLnBrk="0" fontAlgn="base" hangingPunct="0">
        <a:spcBef>
          <a:spcPct val="0"/>
        </a:spcBef>
        <a:spcAft>
          <a:spcPct val="0"/>
        </a:spcAft>
        <a:defRPr sz="2400" b="1">
          <a:solidFill>
            <a:srgbClr val="0068B3"/>
          </a:solidFill>
          <a:latin typeface="Arial" pitchFamily="-65" charset="0"/>
          <a:ea typeface="MS PGothic" pitchFamily="34" charset="-128"/>
          <a:cs typeface="Arial" pitchFamily="34" charset="0"/>
        </a:defRPr>
      </a:lvl5pPr>
      <a:lvl6pPr marL="457200" algn="l" defTabSz="457200" rtl="0" fontAlgn="base">
        <a:spcBef>
          <a:spcPct val="0"/>
        </a:spcBef>
        <a:spcAft>
          <a:spcPct val="0"/>
        </a:spcAft>
        <a:defRPr sz="2400">
          <a:solidFill>
            <a:srgbClr val="0068B3"/>
          </a:solidFill>
          <a:latin typeface="Arial" pitchFamily="-65" charset="0"/>
          <a:ea typeface="ＭＳ Ｐゴシック" pitchFamily="-65" charset="-128"/>
        </a:defRPr>
      </a:lvl6pPr>
      <a:lvl7pPr marL="914400" algn="l" defTabSz="457200" rtl="0" fontAlgn="base">
        <a:spcBef>
          <a:spcPct val="0"/>
        </a:spcBef>
        <a:spcAft>
          <a:spcPct val="0"/>
        </a:spcAft>
        <a:defRPr sz="2400">
          <a:solidFill>
            <a:srgbClr val="0068B3"/>
          </a:solidFill>
          <a:latin typeface="Arial" pitchFamily="-65" charset="0"/>
          <a:ea typeface="ＭＳ Ｐゴシック" pitchFamily="-65" charset="-128"/>
        </a:defRPr>
      </a:lvl7pPr>
      <a:lvl8pPr marL="1371600" algn="l" defTabSz="457200" rtl="0" fontAlgn="base">
        <a:spcBef>
          <a:spcPct val="0"/>
        </a:spcBef>
        <a:spcAft>
          <a:spcPct val="0"/>
        </a:spcAft>
        <a:defRPr sz="2400">
          <a:solidFill>
            <a:srgbClr val="0068B3"/>
          </a:solidFill>
          <a:latin typeface="Arial" pitchFamily="-65" charset="0"/>
          <a:ea typeface="ＭＳ Ｐゴシック" pitchFamily="-65" charset="-128"/>
        </a:defRPr>
      </a:lvl8pPr>
      <a:lvl9pPr marL="1828800" algn="l" defTabSz="457200" rtl="0" fontAlgn="base">
        <a:spcBef>
          <a:spcPct val="0"/>
        </a:spcBef>
        <a:spcAft>
          <a:spcPct val="0"/>
        </a:spcAft>
        <a:defRPr sz="2400">
          <a:solidFill>
            <a:srgbClr val="0068B3"/>
          </a:solidFill>
          <a:latin typeface="Arial" pitchFamily="-65" charset="0"/>
          <a:ea typeface="ＭＳ Ｐゴシック" pitchFamily="-65" charset="-128"/>
        </a:defRPr>
      </a:lvl9pPr>
    </p:titleStyle>
    <p:bodyStyle>
      <a:lvl1pPr marL="185738" indent="-185738" algn="l" defTabSz="457200" rtl="0" eaLnBrk="0" fontAlgn="base" hangingPunct="0">
        <a:spcBef>
          <a:spcPct val="20000"/>
        </a:spcBef>
        <a:spcAft>
          <a:spcPct val="0"/>
        </a:spcAft>
        <a:buClr>
          <a:srgbClr val="F39014"/>
        </a:buClr>
        <a:buFont typeface="Arial" charset="0"/>
        <a:buChar char="•"/>
        <a:defRPr kern="1200">
          <a:solidFill>
            <a:schemeClr val="tx1"/>
          </a:solidFill>
          <a:latin typeface="Arial"/>
          <a:ea typeface="MS PGothic" pitchFamily="34" charset="-128"/>
          <a:cs typeface="Arial"/>
        </a:defRPr>
      </a:lvl1pPr>
      <a:lvl2pPr marL="439738" indent="-168275" algn="l" defTabSz="457200" rtl="0" eaLnBrk="0" fontAlgn="base" hangingPunct="0">
        <a:spcBef>
          <a:spcPct val="20000"/>
        </a:spcBef>
        <a:spcAft>
          <a:spcPct val="0"/>
        </a:spcAft>
        <a:buClr>
          <a:schemeClr val="tx1"/>
        </a:buClr>
        <a:buFont typeface="Arial" charset="0"/>
        <a:buChar char="•"/>
        <a:defRPr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CEE1D-F516-4AE7-A8DB-D0464908736D}" type="datetimeFigureOut">
              <a:rPr lang="en-GB" smtClean="0"/>
              <a:t>13/06/2013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E569C-15AC-4878-B3EE-42EA6196BF76}" type="slidenum">
              <a:rPr lang="en-GB" smtClean="0"/>
              <a:t>‹#›</a:t>
            </a:fld>
            <a:endParaRPr lang="en-GB"/>
          </a:p>
        </p:txBody>
      </p:sp>
      <p:pic>
        <p:nvPicPr>
          <p:cNvPr id="7" name="Bild 3" descr="Keyvisual_powerpoint_ISS_1202103.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4288"/>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889927"/>
      </p:ext>
    </p:extLst>
  </p:cSld>
  <p:clrMap bg1="lt1" tx1="dk1" bg2="lt2" tx2="dk2" accent1="accent1" accent2="accent2" accent3="accent3" accent4="accent4" accent5="accent5" accent6="accent6" hlink="hlink" folHlink="folHlink"/>
  <p:sldLayoutIdLst>
    <p:sldLayoutId id="2147484947" r:id="rId1"/>
    <p:sldLayoutId id="2147484948" r:id="rId2"/>
    <p:sldLayoutId id="2147484949" r:id="rId3"/>
    <p:sldLayoutId id="2147484950" r:id="rId4"/>
    <p:sldLayoutId id="2147484951" r:id="rId5"/>
    <p:sldLayoutId id="2147484952" r:id="rId6"/>
    <p:sldLayoutId id="2147484953" r:id="rId7"/>
    <p:sldLayoutId id="2147484954" r:id="rId8"/>
    <p:sldLayoutId id="2147484955" r:id="rId9"/>
    <p:sldLayoutId id="2147484956" r:id="rId10"/>
    <p:sldLayoutId id="2147484957" r:id="rId11"/>
    <p:sldLayoutId id="2147484958" r:id="rId12"/>
    <p:sldLayoutId id="21474849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CEE1D-F516-4AE7-A8DB-D0464908736D}" type="datetimeFigureOut">
              <a:rPr lang="en-GB" smtClean="0"/>
              <a:t>13/06/2013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E569C-15AC-4878-B3EE-42EA6196BF76}" type="slidenum">
              <a:rPr lang="en-GB" smtClean="0"/>
              <a:t>‹#›</a:t>
            </a:fld>
            <a:endParaRPr lang="en-GB"/>
          </a:p>
        </p:txBody>
      </p:sp>
      <p:sp>
        <p:nvSpPr>
          <p:cNvPr id="7" name="Rectangle 2"/>
          <p:cNvSpPr>
            <a:spLocks noChangeArrowheads="1"/>
          </p:cNvSpPr>
          <p:nvPr userDrawn="1"/>
        </p:nvSpPr>
        <p:spPr bwMode="auto">
          <a:xfrm>
            <a:off x="0" y="0"/>
            <a:ext cx="9144000" cy="6858000"/>
          </a:xfrm>
          <a:prstGeom prst="rect">
            <a:avLst/>
          </a:prstGeom>
          <a:solidFill>
            <a:schemeClr val="bg1"/>
          </a:solidFill>
          <a:ln>
            <a:noFill/>
          </a:ln>
          <a:effectLst>
            <a:prstShdw prst="shdw17" dist="17961" dir="2700000">
              <a:schemeClr val="bg1">
                <a:gamma/>
                <a:shade val="60000"/>
                <a:invGamma/>
              </a:schemeClr>
            </a:prstShdw>
          </a:effectLst>
          <a:extLst/>
        </p:spPr>
        <p:txBody>
          <a:bodyPr wrap="none" anchor="ctr"/>
          <a:lstStyle/>
          <a:p>
            <a:pPr>
              <a:defRPr/>
            </a:pPr>
            <a:endParaRPr lang="en-US">
              <a:ea typeface="+mn-ea"/>
              <a:cs typeface="Arial" pitchFamily="34" charset="0"/>
            </a:endParaRPr>
          </a:p>
        </p:txBody>
      </p:sp>
      <p:sp>
        <p:nvSpPr>
          <p:cNvPr id="8" name="Rectangle 11"/>
          <p:cNvSpPr>
            <a:spLocks noChangeArrowheads="1"/>
          </p:cNvSpPr>
          <p:nvPr userDrawn="1"/>
        </p:nvSpPr>
        <p:spPr bwMode="auto">
          <a:xfrm>
            <a:off x="0" y="1279525"/>
            <a:ext cx="9144000" cy="46038"/>
          </a:xfrm>
          <a:prstGeom prst="rect">
            <a:avLst/>
          </a:prstGeom>
          <a:gradFill rotWithShape="1">
            <a:gsLst>
              <a:gs pos="0">
                <a:srgbClr val="FCE6CD"/>
              </a:gs>
              <a:gs pos="100000">
                <a:srgbClr val="F2912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748889927"/>
      </p:ext>
    </p:extLst>
  </p:cSld>
  <p:clrMap bg1="lt1" tx1="dk1" bg2="lt2" tx2="dk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 id="2147484997"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8.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pubmed/15858456"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hyperlink" Target="http://www.ncbi.nlm.nih.gov/pubmed/12617275" TargetMode="Externa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hyperlink" Target="http://www.ncbi.nlm.nih.gov/pubmed/21519256" TargetMode="Externa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458" name="Title 3"/>
          <p:cNvSpPr>
            <a:spLocks noGrp="1"/>
          </p:cNvSpPr>
          <p:nvPr>
            <p:ph type="ctrTitle"/>
          </p:nvPr>
        </p:nvSpPr>
        <p:spPr>
          <a:xfrm>
            <a:off x="647700" y="381000"/>
            <a:ext cx="7308850" cy="5334000"/>
          </a:xfrm>
          <a:ln>
            <a:solidFill>
              <a:schemeClr val="tx1"/>
            </a:solidFill>
          </a:ln>
        </p:spPr>
        <p:txBody>
          <a:bodyPr>
            <a:normAutofit fontScale="90000"/>
            <a:scene3d>
              <a:camera prst="orthographicFront"/>
              <a:lightRig rig="threePt" dir="t"/>
            </a:scene3d>
            <a:sp3d extrusionH="57150">
              <a:bevelT w="38100" h="38100"/>
            </a:sp3d>
          </a:bodyPr>
          <a:lstStyle/>
          <a:p>
            <a:r>
              <a:rPr lang="en-US" sz="2800" dirty="0" smtClean="0">
                <a:latin typeface="Arial" charset="0"/>
                <a:cs typeface="Arial" charset="0"/>
              </a:rPr>
              <a:t/>
            </a:r>
            <a:br>
              <a:rPr lang="en-US" sz="2800" dirty="0" smtClean="0">
                <a:latin typeface="Arial" charset="0"/>
                <a:cs typeface="Arial" charset="0"/>
              </a:rPr>
            </a:br>
            <a:r>
              <a:rPr lang="en-US" sz="2800" dirty="0" smtClean="0">
                <a:latin typeface="Arial" charset="0"/>
                <a:cs typeface="Arial" charset="0"/>
              </a:rPr>
              <a:t/>
            </a:r>
            <a:br>
              <a:rPr lang="en-US" sz="2800" dirty="0" smtClean="0">
                <a:latin typeface="Arial" charset="0"/>
                <a:cs typeface="Arial" charset="0"/>
              </a:rPr>
            </a:br>
            <a:r>
              <a:rPr lang="en-GB" sz="2800" dirty="0" smtClean="0">
                <a:latin typeface="Arial" charset="0"/>
                <a:cs typeface="Arial" charset="0"/>
              </a:rPr>
              <a:t>‘</a:t>
            </a:r>
            <a:br>
              <a:rPr lang="en-GB" sz="2800" dirty="0" smtClean="0">
                <a:latin typeface="Arial" charset="0"/>
                <a:cs typeface="Arial" charset="0"/>
              </a:rPr>
            </a:br>
            <a:r>
              <a:rPr lang="en-GB" sz="2800" dirty="0">
                <a:latin typeface="Arial" charset="0"/>
                <a:cs typeface="Arial" charset="0"/>
              </a:rPr>
              <a:t/>
            </a:r>
            <a:br>
              <a:rPr lang="en-GB" sz="2800" dirty="0">
                <a:latin typeface="Arial" charset="0"/>
                <a:cs typeface="Arial" charset="0"/>
              </a:rPr>
            </a:br>
            <a:r>
              <a:rPr lang="en-GB" sz="2800" dirty="0" smtClean="0">
                <a:latin typeface="Arial" charset="0"/>
                <a:cs typeface="Arial" charset="0"/>
              </a:rPr>
              <a:t/>
            </a:r>
            <a:br>
              <a:rPr lang="en-GB" sz="2800" dirty="0" smtClean="0">
                <a:latin typeface="Arial" charset="0"/>
                <a:cs typeface="Arial" charset="0"/>
              </a:rPr>
            </a:br>
            <a:r>
              <a:rPr lang="en-GB" sz="2800" dirty="0">
                <a:latin typeface="Arial" charset="0"/>
                <a:cs typeface="Arial" charset="0"/>
              </a:rPr>
              <a:t/>
            </a:r>
            <a:br>
              <a:rPr lang="en-GB" sz="2800" dirty="0">
                <a:latin typeface="Arial" charset="0"/>
                <a:cs typeface="Arial" charset="0"/>
              </a:rPr>
            </a:br>
            <a:r>
              <a:rPr lang="en-GB" sz="2800" dirty="0" smtClean="0">
                <a:latin typeface="Arial" charset="0"/>
                <a:cs typeface="Arial" charset="0"/>
              </a:rPr>
              <a:t/>
            </a:r>
            <a:br>
              <a:rPr lang="en-GB" sz="2800" dirty="0" smtClean="0">
                <a:latin typeface="Arial" charset="0"/>
                <a:cs typeface="Arial" charset="0"/>
              </a:rPr>
            </a:br>
            <a:r>
              <a:rPr lang="en-GB" sz="2800" dirty="0">
                <a:latin typeface="Arial" charset="0"/>
                <a:cs typeface="Arial" charset="0"/>
              </a:rPr>
              <a:t/>
            </a:r>
            <a:br>
              <a:rPr lang="en-GB" sz="2800" dirty="0">
                <a:latin typeface="Arial" charset="0"/>
                <a:cs typeface="Arial" charset="0"/>
              </a:rPr>
            </a:br>
            <a:r>
              <a:rPr lang="en-GB" sz="6700" dirty="0" smtClean="0">
                <a:solidFill>
                  <a:srgbClr val="FFFF00"/>
                </a:solidFill>
                <a:latin typeface="Arial" charset="0"/>
                <a:cs typeface="Arial" charset="0"/>
              </a:rPr>
              <a:t>Cognition </a:t>
            </a:r>
            <a:r>
              <a:rPr lang="en-GB" sz="6700" dirty="0">
                <a:solidFill>
                  <a:srgbClr val="FFFF00"/>
                </a:solidFill>
                <a:latin typeface="Arial" charset="0"/>
                <a:cs typeface="Arial" charset="0"/>
              </a:rPr>
              <a:t>in MS with reference to </a:t>
            </a:r>
            <a:r>
              <a:rPr lang="en-GB" sz="6700" dirty="0" smtClean="0">
                <a:solidFill>
                  <a:srgbClr val="FFFF00"/>
                </a:solidFill>
                <a:latin typeface="Arial" charset="0"/>
                <a:cs typeface="Arial" charset="0"/>
              </a:rPr>
              <a:t>BICAMS</a:t>
            </a:r>
            <a:r>
              <a:rPr lang="en-US" sz="7300" b="1" dirty="0" smtClean="0">
                <a:ln>
                  <a:solidFill>
                    <a:schemeClr val="tx1"/>
                  </a:solidFill>
                </a:ln>
                <a:solidFill>
                  <a:schemeClr val="bg1"/>
                </a:solidFill>
                <a:latin typeface="Arial" charset="0"/>
                <a:cs typeface="Arial" charset="0"/>
              </a:rPr>
              <a:t/>
            </a:r>
            <a:br>
              <a:rPr lang="en-US" sz="7300" b="1" dirty="0" smtClean="0">
                <a:ln>
                  <a:solidFill>
                    <a:schemeClr val="tx1"/>
                  </a:solidFill>
                </a:ln>
                <a:solidFill>
                  <a:schemeClr val="bg1"/>
                </a:solidFill>
                <a:latin typeface="Arial" charset="0"/>
                <a:cs typeface="Arial" charset="0"/>
              </a:rPr>
            </a:br>
            <a:r>
              <a:rPr lang="en-US" sz="7300" b="1" dirty="0" smtClean="0">
                <a:ln>
                  <a:solidFill>
                    <a:schemeClr val="tx1"/>
                  </a:solidFill>
                </a:ln>
                <a:solidFill>
                  <a:schemeClr val="bg1"/>
                </a:solidFill>
                <a:latin typeface="Arial" charset="0"/>
                <a:cs typeface="Arial" charset="0"/>
              </a:rPr>
              <a:t/>
            </a:r>
            <a:br>
              <a:rPr lang="en-US" sz="7300" b="1" dirty="0" smtClean="0">
                <a:ln>
                  <a:solidFill>
                    <a:schemeClr val="tx1"/>
                  </a:solidFill>
                </a:ln>
                <a:solidFill>
                  <a:schemeClr val="bg1"/>
                </a:solidFill>
                <a:latin typeface="Arial" charset="0"/>
                <a:cs typeface="Arial" charset="0"/>
              </a:rPr>
            </a:br>
            <a:r>
              <a:rPr lang="en-US" sz="4400" b="1" dirty="0" smtClean="0">
                <a:ln>
                  <a:solidFill>
                    <a:schemeClr val="tx1"/>
                  </a:solidFill>
                </a:ln>
                <a:solidFill>
                  <a:schemeClr val="bg1"/>
                </a:solidFill>
                <a:latin typeface="Arial" charset="0"/>
                <a:cs typeface="Arial" charset="0"/>
              </a:rPr>
              <a:t>Dawn Langdon </a:t>
            </a:r>
            <a:r>
              <a:rPr lang="en-US" sz="4400" b="1" dirty="0" smtClean="0">
                <a:ln>
                  <a:solidFill>
                    <a:schemeClr val="tx1"/>
                  </a:solidFill>
                </a:ln>
                <a:solidFill>
                  <a:schemeClr val="bg1"/>
                </a:solidFill>
                <a:latin typeface="Arial" charset="0"/>
                <a:cs typeface="Arial" charset="0"/>
              </a:rPr>
              <a:t>PhD</a:t>
            </a:r>
            <a:r>
              <a:rPr lang="en-US" sz="4400" b="1" dirty="0" smtClean="0">
                <a:ln>
                  <a:solidFill>
                    <a:schemeClr val="tx1"/>
                  </a:solidFill>
                </a:ln>
                <a:latin typeface="Arial" charset="0"/>
                <a:cs typeface="Arial" charset="0"/>
              </a:rPr>
              <a:t/>
            </a:r>
            <a:br>
              <a:rPr lang="en-US" sz="4400" b="1" dirty="0" smtClean="0">
                <a:ln>
                  <a:solidFill>
                    <a:schemeClr val="tx1"/>
                  </a:solidFill>
                </a:ln>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endParaRPr lang="en-US" dirty="0" smtClean="0">
              <a:solidFill>
                <a:schemeClr val="tx1"/>
              </a:solidFill>
              <a:latin typeface="Arial" charset="0"/>
              <a:cs typeface="Arial" charset="0"/>
            </a:endParaRPr>
          </a:p>
        </p:txBody>
      </p:sp>
      <p:sp>
        <p:nvSpPr>
          <p:cNvPr id="19459" name="Text Placeholder 4"/>
          <p:cNvSpPr>
            <a:spLocks noGrp="1"/>
          </p:cNvSpPr>
          <p:nvPr>
            <p:ph type="body" sz="quarter" idx="10"/>
          </p:nvPr>
        </p:nvSpPr>
        <p:spPr/>
        <p:txBody>
          <a:bodyPr/>
          <a:lstStyle/>
          <a:p>
            <a:endParaRPr lang="en-US" smtClean="0">
              <a:latin typeface="Arial" charset="0"/>
              <a:cs typeface="Arial" charset="0"/>
            </a:endParaRPr>
          </a:p>
        </p:txBody>
      </p:sp>
      <p:pic>
        <p:nvPicPr>
          <p:cNvPr id="19460" name="Picture 1031" descr="RHUL logo WEB 289x85pix 72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134246"/>
            <a:ext cx="2239963" cy="72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9514036C-9246-43FE-965E-6B9C35BC804B}" type="slidenum">
              <a:rPr lang="en-US" sz="1000">
                <a:solidFill>
                  <a:srgbClr val="4D4D4D"/>
                </a:solidFill>
                <a:latin typeface="Arial Narrow" pitchFamily="34" charset="0"/>
              </a:rPr>
              <a:pPr algn="ctr" eaLnBrk="1" hangingPunct="1"/>
              <a:t>1</a:t>
            </a:fld>
            <a:endParaRPr lang="en-US" sz="1000">
              <a:solidFill>
                <a:srgbClr val="4D4D4D"/>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239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3"/>
          <p:cNvSpPr txBox="1">
            <a:spLocks noChangeArrowheads="1"/>
          </p:cNvSpPr>
          <p:nvPr/>
        </p:nvSpPr>
        <p:spPr bwMode="auto">
          <a:xfrm>
            <a:off x="533400" y="6019800"/>
            <a:ext cx="7848600" cy="892175"/>
          </a:xfrm>
          <a:prstGeom prst="rect">
            <a:avLst/>
          </a:prstGeom>
          <a:noFill/>
          <a:ln w="9525">
            <a:noFill/>
            <a:miter lim="800000"/>
            <a:headEnd/>
            <a:tailEnd/>
          </a:ln>
        </p:spPr>
        <p:txBody>
          <a:bodyPr>
            <a:spAutoFit/>
          </a:bodyPr>
          <a:lstStyle/>
          <a:p>
            <a:pPr>
              <a:defRPr/>
            </a:pPr>
            <a:r>
              <a:rPr lang="en-GB" sz="2000" dirty="0" err="1">
                <a:latin typeface="+mn-lt"/>
              </a:rPr>
              <a:t>Deloire</a:t>
            </a:r>
            <a:r>
              <a:rPr lang="en-GB" sz="2000" dirty="0">
                <a:latin typeface="+mn-lt"/>
              </a:rPr>
              <a:t> M, </a:t>
            </a:r>
            <a:r>
              <a:rPr lang="en-GB" sz="2000" dirty="0" err="1">
                <a:latin typeface="+mn-lt"/>
              </a:rPr>
              <a:t>Ruet</a:t>
            </a:r>
            <a:r>
              <a:rPr lang="en-GB" sz="2000" dirty="0">
                <a:latin typeface="+mn-lt"/>
              </a:rPr>
              <a:t> A, Hamel D, Bonnet M, Brochet B.</a:t>
            </a:r>
          </a:p>
          <a:p>
            <a:pPr>
              <a:defRPr/>
            </a:pPr>
            <a:r>
              <a:rPr lang="en-GB" sz="2000" dirty="0" err="1">
                <a:latin typeface="+mn-lt"/>
              </a:rPr>
              <a:t>Mult</a:t>
            </a:r>
            <a:r>
              <a:rPr lang="en-GB" sz="2000" dirty="0">
                <a:latin typeface="+mn-lt"/>
              </a:rPr>
              <a:t> </a:t>
            </a:r>
            <a:r>
              <a:rPr lang="en-GB" sz="2000" dirty="0" err="1">
                <a:latin typeface="+mn-lt"/>
              </a:rPr>
              <a:t>Scler</a:t>
            </a:r>
            <a:r>
              <a:rPr lang="en-GB" sz="2000" dirty="0">
                <a:latin typeface="+mn-lt"/>
              </a:rPr>
              <a:t>. 2010; 16(5):581-7</a:t>
            </a:r>
          </a:p>
          <a:p>
            <a:pPr>
              <a:defRPr/>
            </a:pPr>
            <a:endParaRPr lang="en-GB" sz="1200" dirty="0">
              <a:latin typeface="Calibri" pitchFamily="34" charset="0"/>
            </a:endParaRPr>
          </a:p>
        </p:txBody>
      </p:sp>
      <p:sp>
        <p:nvSpPr>
          <p:cNvPr id="39940" name="Rectangle 8"/>
          <p:cNvSpPr>
            <a:spLocks noGrp="1"/>
          </p:cNvSpPr>
          <p:nvPr>
            <p:ph type="title"/>
          </p:nvPr>
        </p:nvSpPr>
        <p:spPr/>
        <p:txBody>
          <a:bodyPr/>
          <a:lstStyle/>
          <a:p>
            <a:pPr eaLnBrk="1" hangingPunct="1"/>
            <a:r>
              <a:rPr lang="en-US" sz="3200" b="1" smtClean="0">
                <a:solidFill>
                  <a:schemeClr val="tx2"/>
                </a:solidFill>
              </a:rPr>
              <a:t>Early cognitive impairment in multiple sclerosis predicts disability outcome several years later.</a:t>
            </a:r>
          </a:p>
        </p:txBody>
      </p:sp>
    </p:spTree>
    <p:extLst>
      <p:ext uri="{BB962C8B-B14F-4D97-AF65-F5344CB8AC3E}">
        <p14:creationId xmlns:p14="http://schemas.microsoft.com/office/powerpoint/2010/main" val="2047573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55644" cy="687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889E8CE7-1EE6-45B6-8C44-72D8D05C97BB}" type="slidenum">
              <a:rPr lang="en-US" sz="1000">
                <a:solidFill>
                  <a:srgbClr val="4D4D4D"/>
                </a:solidFill>
                <a:latin typeface="Arial Narrow" pitchFamily="34" charset="0"/>
              </a:rPr>
              <a:pPr algn="ctr" eaLnBrk="1" hangingPunct="1"/>
              <a:t>11</a:t>
            </a:fld>
            <a:endParaRPr lang="en-US" sz="1000">
              <a:solidFill>
                <a:srgbClr val="4D4D4D"/>
              </a:solidFill>
              <a:latin typeface="Arial Narrow"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399" y="5274962"/>
            <a:ext cx="1588995" cy="9734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4417" y="4267200"/>
            <a:ext cx="3143708" cy="828675"/>
          </a:xfrm>
          <a:prstGeom prst="rect">
            <a:avLst/>
          </a:prstGeom>
        </p:spPr>
      </p:pic>
    </p:spTree>
    <p:extLst>
      <p:ext uri="{BB962C8B-B14F-4D97-AF65-F5344CB8AC3E}">
        <p14:creationId xmlns:p14="http://schemas.microsoft.com/office/powerpoint/2010/main" val="1620770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chemeClr val="tx1"/>
                </a:solidFill>
                <a:latin typeface="Verdana" pitchFamily="34" charset="0"/>
                <a:ea typeface="MS PGothic"/>
              </a:rPr>
              <a:t>Assessment of Cognition</a:t>
            </a:r>
          </a:p>
        </p:txBody>
      </p:sp>
      <p:grpSp>
        <p:nvGrpSpPr>
          <p:cNvPr id="2" name="Group 3"/>
          <p:cNvGrpSpPr>
            <a:grpSpLocks/>
          </p:cNvGrpSpPr>
          <p:nvPr/>
        </p:nvGrpSpPr>
        <p:grpSpPr bwMode="auto">
          <a:xfrm>
            <a:off x="3068638" y="1427163"/>
            <a:ext cx="5553075" cy="4810125"/>
            <a:chOff x="1933" y="899"/>
            <a:chExt cx="3498" cy="3030"/>
          </a:xfrm>
        </p:grpSpPr>
        <p:sp>
          <p:nvSpPr>
            <p:cNvPr id="11272" name="Rectangle 4"/>
            <p:cNvSpPr>
              <a:spLocks noChangeArrowheads="1"/>
            </p:cNvSpPr>
            <p:nvPr/>
          </p:nvSpPr>
          <p:spPr bwMode="auto">
            <a:xfrm>
              <a:off x="2299" y="3475"/>
              <a:ext cx="2086" cy="454"/>
            </a:xfrm>
            <a:prstGeom prst="rect">
              <a:avLst/>
            </a:prstGeom>
            <a:solidFill>
              <a:srgbClr val="FF9900"/>
            </a:solidFill>
            <a:ln w="9525">
              <a:noFill/>
              <a:miter lim="800000"/>
              <a:headEnd/>
              <a:tailEnd/>
            </a:ln>
            <a:effectLst>
              <a:outerShdw dist="107763" dir="18900000" algn="ctr" rotWithShape="0">
                <a:srgbClr val="808080">
                  <a:alpha val="50000"/>
                </a:srgbClr>
              </a:outerShdw>
            </a:effectLst>
          </p:spPr>
          <p:txBody>
            <a:bodyPr wrap="none" anchor="ctr"/>
            <a:lstStyle/>
            <a:p>
              <a:pPr>
                <a:defRPr/>
              </a:pPr>
              <a:r>
                <a:rPr lang="en-US" sz="1800" b="1">
                  <a:latin typeface="Tahoma" pitchFamily="34" charset="0"/>
                  <a:ea typeface="MS PGothic" pitchFamily="34" charset="-128"/>
                  <a:cs typeface="Arial" charset="0"/>
                </a:rPr>
                <a:t>Comprehensive Batteries</a:t>
              </a:r>
            </a:p>
          </p:txBody>
        </p:sp>
        <p:sp>
          <p:nvSpPr>
            <p:cNvPr id="11273" name="Rectangle 5"/>
            <p:cNvSpPr>
              <a:spLocks noChangeArrowheads="1"/>
            </p:cNvSpPr>
            <p:nvPr/>
          </p:nvSpPr>
          <p:spPr bwMode="auto">
            <a:xfrm>
              <a:off x="2299" y="2659"/>
              <a:ext cx="2086" cy="454"/>
            </a:xfrm>
            <a:prstGeom prst="rect">
              <a:avLst/>
            </a:prstGeom>
            <a:solidFill>
              <a:schemeClr val="accent1"/>
            </a:solidFill>
            <a:ln w="9525">
              <a:noFill/>
              <a:miter lim="800000"/>
              <a:headEnd/>
              <a:tailEnd/>
            </a:ln>
            <a:effectLst>
              <a:outerShdw dist="107763" dir="18900000" algn="ctr" rotWithShape="0">
                <a:schemeClr val="bg2">
                  <a:alpha val="50000"/>
                </a:schemeClr>
              </a:outerShdw>
            </a:effectLst>
          </p:spPr>
          <p:txBody>
            <a:bodyPr wrap="none" anchor="ctr"/>
            <a:lstStyle/>
            <a:p>
              <a:pPr>
                <a:defRPr/>
              </a:pPr>
              <a:r>
                <a:rPr lang="en-US" sz="1800" b="1">
                  <a:latin typeface="Tahoma" pitchFamily="34" charset="0"/>
                  <a:ea typeface="MS PGothic" pitchFamily="34" charset="-128"/>
                  <a:cs typeface="Arial" charset="0"/>
                </a:rPr>
                <a:t>Intermediate length Batteries</a:t>
              </a:r>
            </a:p>
          </p:txBody>
        </p:sp>
        <p:sp>
          <p:nvSpPr>
            <p:cNvPr id="11274" name="Rectangle 6"/>
            <p:cNvSpPr>
              <a:spLocks noChangeArrowheads="1"/>
            </p:cNvSpPr>
            <p:nvPr/>
          </p:nvSpPr>
          <p:spPr bwMode="auto">
            <a:xfrm>
              <a:off x="2299" y="1842"/>
              <a:ext cx="2086" cy="454"/>
            </a:xfrm>
            <a:prstGeom prst="rect">
              <a:avLst/>
            </a:prstGeom>
            <a:solidFill>
              <a:srgbClr val="FF99CC"/>
            </a:solidFill>
            <a:ln w="9525">
              <a:noFill/>
              <a:miter lim="800000"/>
              <a:headEnd/>
              <a:tailEnd/>
            </a:ln>
            <a:effectLst>
              <a:outerShdw dist="107763" dir="18900000" algn="ctr" rotWithShape="0">
                <a:schemeClr val="bg2">
                  <a:alpha val="50000"/>
                </a:schemeClr>
              </a:outerShdw>
            </a:effectLst>
          </p:spPr>
          <p:txBody>
            <a:bodyPr wrap="none" anchor="ctr"/>
            <a:lstStyle/>
            <a:p>
              <a:pPr>
                <a:defRPr/>
              </a:pPr>
              <a:r>
                <a:rPr lang="en-US" sz="1800" b="1">
                  <a:latin typeface="Tahoma" pitchFamily="34" charset="0"/>
                  <a:ea typeface="MS PGothic" pitchFamily="34" charset="-128"/>
                  <a:cs typeface="Arial" charset="0"/>
                </a:rPr>
                <a:t>Brief Batteries</a:t>
              </a:r>
            </a:p>
          </p:txBody>
        </p:sp>
        <p:sp>
          <p:nvSpPr>
            <p:cNvPr id="11275" name="Rectangle 7"/>
            <p:cNvSpPr>
              <a:spLocks noChangeArrowheads="1"/>
            </p:cNvSpPr>
            <p:nvPr/>
          </p:nvSpPr>
          <p:spPr bwMode="auto">
            <a:xfrm>
              <a:off x="2300" y="1026"/>
              <a:ext cx="2086" cy="454"/>
            </a:xfrm>
            <a:prstGeom prst="rect">
              <a:avLst/>
            </a:prstGeom>
            <a:solidFill>
              <a:srgbClr val="FFDA3B"/>
            </a:solidFill>
            <a:ln w="9525">
              <a:noFill/>
              <a:miter lim="800000"/>
              <a:headEnd/>
              <a:tailEnd/>
            </a:ln>
            <a:effectLst>
              <a:outerShdw dist="107763" dir="18900000" algn="ctr" rotWithShape="0">
                <a:schemeClr val="bg2">
                  <a:alpha val="50000"/>
                </a:schemeClr>
              </a:outerShdw>
            </a:effectLst>
          </p:spPr>
          <p:txBody>
            <a:bodyPr wrap="none" anchor="ctr"/>
            <a:lstStyle/>
            <a:p>
              <a:pPr>
                <a:defRPr/>
              </a:pPr>
              <a:r>
                <a:rPr lang="en-US" sz="1800" b="1">
                  <a:latin typeface="Tahoma" pitchFamily="34" charset="0"/>
                  <a:ea typeface="MS PGothic" pitchFamily="34" charset="-128"/>
                  <a:cs typeface="Arial" charset="0"/>
                </a:rPr>
                <a:t>Screening tests</a:t>
              </a:r>
            </a:p>
          </p:txBody>
        </p:sp>
        <p:sp>
          <p:nvSpPr>
            <p:cNvPr id="11276" name="Text Box 8"/>
            <p:cNvSpPr txBox="1">
              <a:spLocks noChangeArrowheads="1"/>
            </p:cNvSpPr>
            <p:nvPr/>
          </p:nvSpPr>
          <p:spPr bwMode="auto">
            <a:xfrm>
              <a:off x="4610" y="899"/>
              <a:ext cx="610" cy="233"/>
            </a:xfrm>
            <a:prstGeom prst="rect">
              <a:avLst/>
            </a:prstGeom>
            <a:solidFill>
              <a:srgbClr val="FFDA3B"/>
            </a:solidFill>
            <a:ln w="9525">
              <a:miter lim="800000"/>
              <a:headEnd/>
              <a:tailEnd/>
            </a:ln>
            <a:scene3d>
              <a:camera prst="legacyPerspectiveBottomLeft"/>
              <a:lightRig rig="legacyFlat2" dir="b"/>
            </a:scene3d>
            <a:sp3d extrusionH="3630600" prstMaterial="legacyMatte">
              <a:bevelT w="13500" h="13500" prst="angle"/>
              <a:bevelB w="13500" h="13500" prst="angle"/>
              <a:extrusionClr>
                <a:srgbClr val="FFDA3B"/>
              </a:extrusionClr>
            </a:sp3d>
          </p:spPr>
          <p:txBody>
            <a:bodyPr>
              <a:spAutoFit/>
              <a:flatTx/>
            </a:bodyPr>
            <a:lstStyle/>
            <a:p>
              <a:r>
                <a:rPr lang="en-US" sz="1800" b="1">
                  <a:solidFill>
                    <a:srgbClr val="990000"/>
                  </a:solidFill>
                  <a:latin typeface="Tahoma" pitchFamily="34" charset="0"/>
                </a:rPr>
                <a:t>MSNQ</a:t>
              </a:r>
            </a:p>
          </p:txBody>
        </p:sp>
        <p:sp>
          <p:nvSpPr>
            <p:cNvPr id="11277" name="Text Box 9"/>
            <p:cNvSpPr txBox="1">
              <a:spLocks noChangeArrowheads="1"/>
            </p:cNvSpPr>
            <p:nvPr/>
          </p:nvSpPr>
          <p:spPr bwMode="auto">
            <a:xfrm>
              <a:off x="4610" y="1570"/>
              <a:ext cx="551" cy="407"/>
            </a:xfrm>
            <a:prstGeom prst="rect">
              <a:avLst/>
            </a:prstGeom>
            <a:solidFill>
              <a:srgbClr val="FF99CC"/>
            </a:solidFill>
            <a:ln w="9525">
              <a:miter lim="800000"/>
              <a:headEnd/>
              <a:tailEnd/>
            </a:ln>
            <a:scene3d>
              <a:camera prst="legacyPerspectiveBottomLeft"/>
              <a:lightRig rig="legacyFlat2" dir="b"/>
            </a:scene3d>
            <a:sp3d extrusionH="3630600" prstMaterial="legacyMatte">
              <a:bevelT w="13500" h="13500" prst="angle"/>
              <a:bevelB w="13500" h="13500" prst="angle"/>
              <a:extrusionClr>
                <a:srgbClr val="FF99CC"/>
              </a:extrusionClr>
            </a:sp3d>
          </p:spPr>
          <p:txBody>
            <a:bodyPr wrap="none">
              <a:spAutoFit/>
              <a:flatTx/>
            </a:bodyPr>
            <a:lstStyle/>
            <a:p>
              <a:r>
                <a:rPr lang="en-US" sz="1800" b="1">
                  <a:solidFill>
                    <a:srgbClr val="FFCCFF"/>
                  </a:solidFill>
                  <a:latin typeface="Tahoma" pitchFamily="34" charset="0"/>
                </a:rPr>
                <a:t>BRB</a:t>
              </a:r>
            </a:p>
            <a:p>
              <a:r>
                <a:rPr lang="en-US" sz="1800" b="1">
                  <a:solidFill>
                    <a:srgbClr val="FFCCFF"/>
                  </a:solidFill>
                  <a:latin typeface="Tahoma" pitchFamily="34" charset="0"/>
                </a:rPr>
                <a:t>SEFCI</a:t>
              </a:r>
            </a:p>
          </p:txBody>
        </p:sp>
        <p:sp>
          <p:nvSpPr>
            <p:cNvPr id="11278" name="Text Box 10"/>
            <p:cNvSpPr txBox="1">
              <a:spLocks noChangeArrowheads="1"/>
            </p:cNvSpPr>
            <p:nvPr/>
          </p:nvSpPr>
          <p:spPr bwMode="auto">
            <a:xfrm>
              <a:off x="4610" y="2523"/>
              <a:ext cx="821" cy="233"/>
            </a:xfrm>
            <a:prstGeom prst="rect">
              <a:avLst/>
            </a:prstGeom>
            <a:solidFill>
              <a:schemeClr val="accent1"/>
            </a:solidFill>
            <a:ln w="9525">
              <a:miter lim="800000"/>
              <a:headEnd/>
              <a:tailEnd/>
            </a:ln>
            <a:scene3d>
              <a:camera prst="legacyPerspectiveBottomLeft"/>
              <a:lightRig rig="legacyFlat2" dir="b"/>
            </a:scene3d>
            <a:sp3d extrusionH="3630600" prstMaterial="legacyMatte">
              <a:bevelT w="13500" h="13500" prst="angle"/>
              <a:bevelB w="13500" h="13500" prst="angle"/>
              <a:extrusionClr>
                <a:schemeClr val="accent1"/>
              </a:extrusionClr>
            </a:sp3d>
          </p:spPr>
          <p:txBody>
            <a:bodyPr wrap="none">
              <a:spAutoFit/>
              <a:flatTx/>
            </a:bodyPr>
            <a:lstStyle/>
            <a:p>
              <a:r>
                <a:rPr lang="en-US" sz="1800" b="1">
                  <a:solidFill>
                    <a:srgbClr val="66FF33"/>
                  </a:solidFill>
                  <a:latin typeface="Tahoma" pitchFamily="34" charset="0"/>
                </a:rPr>
                <a:t>MACFIMS</a:t>
              </a:r>
            </a:p>
          </p:txBody>
        </p:sp>
        <p:sp>
          <p:nvSpPr>
            <p:cNvPr id="11279" name="Text Box 11"/>
            <p:cNvSpPr txBox="1">
              <a:spLocks noChangeArrowheads="1"/>
            </p:cNvSpPr>
            <p:nvPr/>
          </p:nvSpPr>
          <p:spPr bwMode="auto">
            <a:xfrm>
              <a:off x="4610" y="3335"/>
              <a:ext cx="610" cy="233"/>
            </a:xfrm>
            <a:prstGeom prst="rect">
              <a:avLst/>
            </a:prstGeom>
            <a:solidFill>
              <a:srgbClr val="FF9900"/>
            </a:solidFill>
            <a:ln w="9525">
              <a:miter lim="800000"/>
              <a:headEnd/>
              <a:tailEnd/>
            </a:ln>
            <a:scene3d>
              <a:camera prst="legacyPerspectiveBottomLeft"/>
              <a:lightRig rig="legacyFlat2" dir="b"/>
            </a:scene3d>
            <a:sp3d extrusionH="3630600" prstMaterial="legacyMatte">
              <a:bevelT w="13500" h="13500" prst="angle"/>
              <a:bevelB w="13500" h="13500" prst="angle"/>
              <a:extrusionClr>
                <a:srgbClr val="FF9900"/>
              </a:extrusionClr>
            </a:sp3d>
          </p:spPr>
          <p:txBody>
            <a:bodyPr wrap="none">
              <a:spAutoFit/>
              <a:flatTx/>
            </a:bodyPr>
            <a:lstStyle/>
            <a:p>
              <a:r>
                <a:rPr lang="en-US" sz="1800" b="1">
                  <a:solidFill>
                    <a:srgbClr val="FFFF00"/>
                  </a:solidFill>
                  <a:latin typeface="Tahoma" pitchFamily="34" charset="0"/>
                </a:rPr>
                <a:t>Ad hoc</a:t>
              </a:r>
            </a:p>
          </p:txBody>
        </p:sp>
        <p:sp>
          <p:nvSpPr>
            <p:cNvPr id="11280" name="AutoShape 12"/>
            <p:cNvSpPr>
              <a:spLocks noChangeArrowheads="1"/>
            </p:cNvSpPr>
            <p:nvPr/>
          </p:nvSpPr>
          <p:spPr bwMode="auto">
            <a:xfrm>
              <a:off x="1979" y="1162"/>
              <a:ext cx="272" cy="816"/>
            </a:xfrm>
            <a:prstGeom prst="curvedRightArrow">
              <a:avLst>
                <a:gd name="adj1" fmla="val 60000"/>
                <a:gd name="adj2" fmla="val 120000"/>
                <a:gd name="adj3" fmla="val 33333"/>
              </a:avLst>
            </a:prstGeom>
            <a:solidFill>
              <a:srgbClr val="FF99CC"/>
            </a:solidFill>
            <a:ln w="9525">
              <a:solidFill>
                <a:schemeClr val="tx1"/>
              </a:solidFill>
              <a:miter lim="800000"/>
              <a:headEnd/>
              <a:tailEnd/>
            </a:ln>
          </p:spPr>
          <p:txBody>
            <a:bodyPr wrap="none" anchor="ctr"/>
            <a:lstStyle/>
            <a:p>
              <a:endParaRPr lang="en-GB"/>
            </a:p>
          </p:txBody>
        </p:sp>
        <p:sp>
          <p:nvSpPr>
            <p:cNvPr id="11281" name="AutoShape 13"/>
            <p:cNvSpPr>
              <a:spLocks noChangeArrowheads="1"/>
            </p:cNvSpPr>
            <p:nvPr/>
          </p:nvSpPr>
          <p:spPr bwMode="auto">
            <a:xfrm>
              <a:off x="1933" y="2024"/>
              <a:ext cx="272" cy="862"/>
            </a:xfrm>
            <a:prstGeom prst="curvedRightArrow">
              <a:avLst>
                <a:gd name="adj1" fmla="val 63382"/>
                <a:gd name="adj2" fmla="val 126765"/>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11282" name="AutoShape 14"/>
            <p:cNvSpPr>
              <a:spLocks noChangeArrowheads="1"/>
            </p:cNvSpPr>
            <p:nvPr/>
          </p:nvSpPr>
          <p:spPr bwMode="auto">
            <a:xfrm>
              <a:off x="1933" y="2976"/>
              <a:ext cx="272" cy="862"/>
            </a:xfrm>
            <a:prstGeom prst="curvedRightArrow">
              <a:avLst>
                <a:gd name="adj1" fmla="val 63382"/>
                <a:gd name="adj2" fmla="val 126765"/>
                <a:gd name="adj3" fmla="val 33333"/>
              </a:avLst>
            </a:prstGeom>
            <a:solidFill>
              <a:srgbClr val="FF9900"/>
            </a:solidFill>
            <a:ln w="9525">
              <a:solidFill>
                <a:schemeClr val="tx1"/>
              </a:solidFill>
              <a:miter lim="800000"/>
              <a:headEnd/>
              <a:tailEnd/>
            </a:ln>
          </p:spPr>
          <p:txBody>
            <a:bodyPr wrap="none" anchor="ctr"/>
            <a:lstStyle/>
            <a:p>
              <a:endParaRPr lang="en-GB"/>
            </a:p>
          </p:txBody>
        </p:sp>
      </p:grpSp>
      <p:sp>
        <p:nvSpPr>
          <p:cNvPr id="11268" name="Text Box 15"/>
          <p:cNvSpPr txBox="1">
            <a:spLocks noChangeArrowheads="1"/>
          </p:cNvSpPr>
          <p:nvPr/>
        </p:nvSpPr>
        <p:spPr bwMode="auto">
          <a:xfrm>
            <a:off x="373063" y="2198688"/>
            <a:ext cx="2217737" cy="366712"/>
          </a:xfrm>
          <a:prstGeom prst="rect">
            <a:avLst/>
          </a:prstGeom>
          <a:noFill/>
          <a:ln w="9525">
            <a:noFill/>
            <a:miter lim="800000"/>
            <a:headEnd/>
            <a:tailEnd/>
          </a:ln>
        </p:spPr>
        <p:txBody>
          <a:bodyPr wrap="none">
            <a:spAutoFit/>
          </a:bodyPr>
          <a:lstStyle/>
          <a:p>
            <a:r>
              <a:rPr lang="en-US" sz="1800">
                <a:latin typeface="Tahoma" pitchFamily="34" charset="0"/>
              </a:rPr>
              <a:t>Routine in the office</a:t>
            </a:r>
          </a:p>
        </p:txBody>
      </p:sp>
      <p:sp>
        <p:nvSpPr>
          <p:cNvPr id="11269" name="Text Box 16"/>
          <p:cNvSpPr txBox="1">
            <a:spLocks noChangeArrowheads="1"/>
          </p:cNvSpPr>
          <p:nvPr/>
        </p:nvSpPr>
        <p:spPr bwMode="auto">
          <a:xfrm>
            <a:off x="381000" y="3567113"/>
            <a:ext cx="1989138" cy="366712"/>
          </a:xfrm>
          <a:prstGeom prst="rect">
            <a:avLst/>
          </a:prstGeom>
          <a:noFill/>
          <a:ln w="9525">
            <a:noFill/>
            <a:miter lim="800000"/>
            <a:headEnd/>
            <a:tailEnd/>
          </a:ln>
        </p:spPr>
        <p:txBody>
          <a:bodyPr wrap="none">
            <a:spAutoFit/>
          </a:bodyPr>
          <a:lstStyle/>
          <a:p>
            <a:r>
              <a:rPr lang="en-US" sz="1800">
                <a:latin typeface="Tahoma" pitchFamily="34" charset="0"/>
              </a:rPr>
              <a:t>Routine NP exam.</a:t>
            </a:r>
          </a:p>
        </p:txBody>
      </p:sp>
      <p:sp>
        <p:nvSpPr>
          <p:cNvPr id="11270" name="Rectangle 17"/>
          <p:cNvSpPr>
            <a:spLocks noChangeArrowheads="1"/>
          </p:cNvSpPr>
          <p:nvPr/>
        </p:nvSpPr>
        <p:spPr bwMode="auto">
          <a:xfrm>
            <a:off x="323850" y="4868863"/>
            <a:ext cx="2592388" cy="915987"/>
          </a:xfrm>
          <a:prstGeom prst="rect">
            <a:avLst/>
          </a:prstGeom>
          <a:noFill/>
          <a:ln w="9525">
            <a:noFill/>
            <a:miter lim="800000"/>
            <a:headEnd/>
            <a:tailEnd/>
          </a:ln>
        </p:spPr>
        <p:txBody>
          <a:bodyPr>
            <a:spAutoFit/>
          </a:bodyPr>
          <a:lstStyle/>
          <a:p>
            <a:r>
              <a:rPr lang="en-US" sz="1800">
                <a:latin typeface="Tahoma" pitchFamily="34" charset="0"/>
              </a:rPr>
              <a:t>Differential diagnosis</a:t>
            </a:r>
          </a:p>
          <a:p>
            <a:r>
              <a:rPr lang="en-US" sz="1800">
                <a:latin typeface="Tahoma" pitchFamily="34" charset="0"/>
              </a:rPr>
              <a:t>Disability questions</a:t>
            </a:r>
          </a:p>
          <a:p>
            <a:r>
              <a:rPr lang="en-US" sz="1800">
                <a:latin typeface="Tahoma" pitchFamily="34" charset="0"/>
              </a:rPr>
              <a:t>Rehabilitation programs</a:t>
            </a:r>
          </a:p>
        </p:txBody>
      </p:sp>
      <p:sp>
        <p:nvSpPr>
          <p:cNvPr id="11271" name="Slide Number Placeholder 3"/>
          <p:cNvSpPr txBox="1">
            <a:spLocks noGrp="1"/>
          </p:cNvSpPr>
          <p:nvPr/>
        </p:nvSpPr>
        <p:spPr bwMode="auto">
          <a:xfrm>
            <a:off x="8737600" y="6534150"/>
            <a:ext cx="406400" cy="323850"/>
          </a:xfrm>
          <a:prstGeom prst="rect">
            <a:avLst/>
          </a:prstGeom>
          <a:noFill/>
          <a:ln w="9525">
            <a:noFill/>
            <a:miter lim="800000"/>
            <a:headEnd/>
            <a:tailEnd/>
          </a:ln>
        </p:spPr>
        <p:txBody>
          <a:bodyPr lIns="0" tIns="0" rIns="0" bIns="0" anchor="ctr"/>
          <a:lstStyle/>
          <a:p>
            <a:pPr algn="ctr"/>
            <a:fld id="{5D0019E3-40E3-4E4F-AB28-FBD09F2F0FEE}" type="slidenum">
              <a:rPr lang="en-US" sz="1000">
                <a:solidFill>
                  <a:srgbClr val="4D4D4D"/>
                </a:solidFill>
                <a:latin typeface="Arial Narrow" pitchFamily="34" charset="0"/>
              </a:rPr>
              <a:pPr algn="ctr"/>
              <a:t>12</a:t>
            </a:fld>
            <a:endParaRPr lang="en-US" sz="1000">
              <a:solidFill>
                <a:srgbClr val="4D4D4D"/>
              </a:solidFill>
              <a:latin typeface="Arial Narrow" pitchFamily="34" charset="0"/>
            </a:endParaRPr>
          </a:p>
        </p:txBody>
      </p:sp>
    </p:spTree>
    <p:extLst>
      <p:ext uri="{BB962C8B-B14F-4D97-AF65-F5344CB8AC3E}">
        <p14:creationId xmlns:p14="http://schemas.microsoft.com/office/powerpoint/2010/main" val="1356272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fontAlgn="auto">
              <a:spcAft>
                <a:spcPts val="0"/>
              </a:spcAft>
              <a:defRPr/>
            </a:pPr>
            <a:r>
              <a:rPr lang="en-GB" dirty="0" smtClean="0">
                <a:solidFill>
                  <a:schemeClr val="tx1"/>
                </a:solidFill>
              </a:rPr>
              <a:t>Self-report of cognition in MS</a:t>
            </a:r>
          </a:p>
        </p:txBody>
      </p:sp>
      <p:sp>
        <p:nvSpPr>
          <p:cNvPr id="32771" name="Content Placeholder 4"/>
          <p:cNvSpPr>
            <a:spLocks noGrp="1"/>
          </p:cNvSpPr>
          <p:nvPr>
            <p:ph sz="half" idx="1"/>
          </p:nvPr>
        </p:nvSpPr>
        <p:spPr>
          <a:xfrm>
            <a:off x="574675" y="1647825"/>
            <a:ext cx="6816725" cy="4511675"/>
          </a:xfrm>
        </p:spPr>
        <p:txBody>
          <a:bodyPr/>
          <a:lstStyle/>
          <a:p>
            <a:pPr marL="0" indent="0">
              <a:spcAft>
                <a:spcPts val="600"/>
              </a:spcAft>
              <a:buNone/>
            </a:pPr>
            <a:r>
              <a:rPr lang="en-US" sz="2400" dirty="0" smtClean="0"/>
              <a:t>MSNQ sample items</a:t>
            </a:r>
          </a:p>
          <a:p>
            <a:pPr>
              <a:spcAft>
                <a:spcPts val="600"/>
              </a:spcAft>
            </a:pPr>
            <a:r>
              <a:rPr lang="en-US" sz="2400" dirty="0" smtClean="0"/>
              <a:t>Is easily distracted</a:t>
            </a:r>
          </a:p>
          <a:p>
            <a:pPr>
              <a:spcAft>
                <a:spcPts val="600"/>
              </a:spcAft>
            </a:pPr>
            <a:r>
              <a:rPr lang="en-US" sz="2400" dirty="0" smtClean="0"/>
              <a:t>Loses focus when listening</a:t>
            </a:r>
          </a:p>
          <a:p>
            <a:pPr>
              <a:spcAft>
                <a:spcPts val="600"/>
              </a:spcAft>
            </a:pPr>
            <a:r>
              <a:rPr lang="en-US" sz="2400" dirty="0" smtClean="0"/>
              <a:t>Is slow when problem solving</a:t>
            </a:r>
          </a:p>
          <a:p>
            <a:pPr>
              <a:spcAft>
                <a:spcPts val="600"/>
              </a:spcAft>
            </a:pPr>
            <a:r>
              <a:rPr lang="en-US" sz="2400" dirty="0" smtClean="0"/>
              <a:t>Forgets appointments</a:t>
            </a:r>
          </a:p>
          <a:p>
            <a:pPr>
              <a:spcAft>
                <a:spcPts val="600"/>
              </a:spcAft>
            </a:pPr>
            <a:r>
              <a:rPr lang="en-US" sz="2400" dirty="0" smtClean="0"/>
              <a:t>Must be reminded to do tasks</a:t>
            </a:r>
          </a:p>
          <a:p>
            <a:pPr>
              <a:spcAft>
                <a:spcPts val="600"/>
              </a:spcAft>
            </a:pPr>
            <a:endParaRPr lang="en-US" sz="2400" dirty="0" smtClean="0"/>
          </a:p>
        </p:txBody>
      </p:sp>
      <p:sp>
        <p:nvSpPr>
          <p:cNvPr id="32773" name="TextBox 5"/>
          <p:cNvSpPr txBox="1">
            <a:spLocks noChangeArrowheads="1"/>
          </p:cNvSpPr>
          <p:nvPr/>
        </p:nvSpPr>
        <p:spPr bwMode="auto">
          <a:xfrm>
            <a:off x="465138" y="6324600"/>
            <a:ext cx="74596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sz="1600" dirty="0">
                <a:latin typeface="+mn-lt"/>
              </a:rPr>
              <a:t>Benedict RH. </a:t>
            </a:r>
            <a:r>
              <a:rPr lang="en-GB" sz="1600" dirty="0">
                <a:latin typeface="+mn-lt"/>
                <a:hlinkClick r:id="rId3" action="ppaction://hlinkfile"/>
              </a:rPr>
              <a:t>Integrating cognitive function screening and assessment into the routine care of multiple sclerosis patients.</a:t>
            </a:r>
            <a:r>
              <a:rPr lang="en-GB" sz="1600" dirty="0">
                <a:latin typeface="+mn-lt"/>
              </a:rPr>
              <a:t> CNS </a:t>
            </a:r>
            <a:r>
              <a:rPr lang="en-GB" sz="1600" dirty="0" err="1">
                <a:latin typeface="+mn-lt"/>
              </a:rPr>
              <a:t>Spectr</a:t>
            </a:r>
            <a:r>
              <a:rPr lang="en-GB" sz="1600" dirty="0">
                <a:latin typeface="+mn-lt"/>
              </a:rPr>
              <a:t>. 2005 May;10(5):384-91.</a:t>
            </a:r>
          </a:p>
          <a:p>
            <a:pPr eaLnBrk="1" hangingPunct="1"/>
            <a:endParaRPr lang="en-GB" sz="1600" dirty="0">
              <a:latin typeface="Arial" charset="0"/>
            </a:endParaRPr>
          </a:p>
        </p:txBody>
      </p:sp>
      <p:sp>
        <p:nvSpPr>
          <p:cNvPr id="32774"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9EBE3582-4DAC-4888-A97F-2AA009B897A3}" type="slidenum">
              <a:rPr lang="en-US" sz="1000">
                <a:solidFill>
                  <a:srgbClr val="4D4D4D"/>
                </a:solidFill>
                <a:latin typeface="Arial Narrow" pitchFamily="34" charset="0"/>
              </a:rPr>
              <a:pPr algn="ctr" eaLnBrk="1" hangingPunct="1"/>
              <a:t>13</a:t>
            </a:fld>
            <a:endParaRPr lang="en-US" sz="1000">
              <a:solidFill>
                <a:srgbClr val="4D4D4D"/>
              </a:solidFill>
              <a:latin typeface="Arial Narrow" pitchFamily="34" charset="0"/>
            </a:endParaRPr>
          </a:p>
        </p:txBody>
      </p:sp>
    </p:spTree>
    <p:extLst>
      <p:ext uri="{BB962C8B-B14F-4D97-AF65-F5344CB8AC3E}">
        <p14:creationId xmlns:p14="http://schemas.microsoft.com/office/powerpoint/2010/main" val="2896665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7292671"/>
              </p:ext>
            </p:extLst>
          </p:nvPr>
        </p:nvGraphicFramePr>
        <p:xfrm>
          <a:off x="827584" y="1484784"/>
          <a:ext cx="7437512" cy="731520"/>
        </p:xfrm>
        <a:graphic>
          <a:graphicData uri="http://schemas.openxmlformats.org/drawingml/2006/table">
            <a:tbl>
              <a:tblPr firstRow="1" bandRow="1">
                <a:tableStyleId>{5C22544A-7EE6-4342-B048-85BDC9FD1C3A}</a:tableStyleId>
              </a:tblPr>
              <a:tblGrid>
                <a:gridCol w="3384376"/>
                <a:gridCol w="1224136"/>
                <a:gridCol w="1440160"/>
                <a:gridCol w="1388840"/>
              </a:tblGrid>
              <a:tr h="316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effectLst/>
                        </a:rPr>
                        <a:t>Test</a:t>
                      </a:r>
                      <a:endParaRPr lang="en-GB" sz="1400" dirty="0" smtClean="0">
                        <a:solidFill>
                          <a:srgbClr val="365F91"/>
                        </a:solidFill>
                        <a:effectLst/>
                        <a:latin typeface="Tahoma"/>
                        <a:ea typeface="Calibri"/>
                        <a:cs typeface="Times New Roman"/>
                      </a:endParaRPr>
                    </a:p>
                  </a:txBody>
                  <a:tcPr anchor="ctr"/>
                </a:tc>
                <a:tc>
                  <a:txBody>
                    <a:bodyPr/>
                    <a:lstStyle/>
                    <a:p>
                      <a:pPr algn="ctr"/>
                      <a:r>
                        <a:rPr lang="en-GB" sz="1400" b="1" kern="1200" dirty="0" smtClean="0">
                          <a:solidFill>
                            <a:schemeClr val="lt1"/>
                          </a:solidFill>
                          <a:effectLst/>
                          <a:latin typeface="+mn-lt"/>
                          <a:ea typeface="+mn-ea"/>
                          <a:cs typeface="+mn-cs"/>
                        </a:rPr>
                        <a:t>Mean (SD)</a:t>
                      </a:r>
                      <a:endParaRPr lang="en-GB" sz="1400" dirty="0"/>
                    </a:p>
                  </a:txBody>
                  <a:tcPr anchor="ctr"/>
                </a:tc>
                <a:tc>
                  <a:txBody>
                    <a:bodyPr/>
                    <a:lstStyle/>
                    <a:p>
                      <a:pPr algn="ctr"/>
                      <a:r>
                        <a:rPr lang="en-GB" sz="1400" b="1" kern="1200" dirty="0" smtClean="0">
                          <a:solidFill>
                            <a:schemeClr val="lt1"/>
                          </a:solidFill>
                          <a:effectLst/>
                          <a:latin typeface="+mn-lt"/>
                          <a:ea typeface="+mn-ea"/>
                          <a:cs typeface="+mn-cs"/>
                        </a:rPr>
                        <a:t>Correlation with patient </a:t>
                      </a:r>
                      <a:br>
                        <a:rPr lang="en-GB" sz="1400" b="1" kern="1200" dirty="0" smtClean="0">
                          <a:solidFill>
                            <a:schemeClr val="lt1"/>
                          </a:solidFill>
                          <a:effectLst/>
                          <a:latin typeface="+mn-lt"/>
                          <a:ea typeface="+mn-ea"/>
                          <a:cs typeface="+mn-cs"/>
                        </a:rPr>
                      </a:br>
                      <a:r>
                        <a:rPr lang="en-GB" sz="1400" b="1" kern="1200" dirty="0" smtClean="0">
                          <a:solidFill>
                            <a:schemeClr val="lt1"/>
                          </a:solidFill>
                          <a:effectLst/>
                          <a:latin typeface="+mn-lt"/>
                          <a:ea typeface="+mn-ea"/>
                          <a:cs typeface="+mn-cs"/>
                        </a:rPr>
                        <a:t>report</a:t>
                      </a:r>
                      <a:endParaRPr lang="en-GB" sz="1400" dirty="0"/>
                    </a:p>
                  </a:txBody>
                  <a:tcPr anchor="ctr"/>
                </a:tc>
                <a:tc>
                  <a:txBody>
                    <a:bodyPr/>
                    <a:lstStyle/>
                    <a:p>
                      <a:pPr algn="ctr"/>
                      <a:r>
                        <a:rPr lang="en-GB" sz="1400" b="1" kern="1200" dirty="0" smtClean="0">
                          <a:solidFill>
                            <a:schemeClr val="lt1"/>
                          </a:solidFill>
                          <a:effectLst/>
                          <a:latin typeface="+mn-lt"/>
                          <a:ea typeface="+mn-ea"/>
                          <a:cs typeface="+mn-cs"/>
                        </a:rPr>
                        <a:t>Correlation with informant report</a:t>
                      </a:r>
                      <a:endParaRPr lang="en-GB" sz="1400" i="1" dirty="0"/>
                    </a:p>
                  </a:txBody>
                  <a:tcPr anchor="ctr"/>
                </a:tc>
              </a:tr>
            </a:tbl>
          </a:graphicData>
        </a:graphic>
      </p:graphicFrame>
      <p:graphicFrame>
        <p:nvGraphicFramePr>
          <p:cNvPr id="13" name="Content Placeholder 3"/>
          <p:cNvGraphicFramePr>
            <a:graphicFrameLocks noGrp="1"/>
          </p:cNvGraphicFramePr>
          <p:nvPr>
            <p:ph idx="1"/>
            <p:extLst>
              <p:ext uri="{D42A27DB-BD31-4B8C-83A1-F6EECF244321}">
                <p14:modId xmlns:p14="http://schemas.microsoft.com/office/powerpoint/2010/main" val="72185734"/>
              </p:ext>
            </p:extLst>
          </p:nvPr>
        </p:nvGraphicFramePr>
        <p:xfrm>
          <a:off x="827584" y="2260104"/>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Beck Depression Inventory</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10.2 (6.9)</a:t>
                      </a:r>
                      <a:endParaRPr lang="en-GB" sz="1400" dirty="0"/>
                    </a:p>
                  </a:txBody>
                  <a:tcPr/>
                </a:tc>
                <a:tc>
                  <a:txBody>
                    <a:bodyPr/>
                    <a:lstStyle/>
                    <a:p>
                      <a:pPr algn="ctr"/>
                      <a:r>
                        <a:rPr lang="en-GB" sz="1400" dirty="0" smtClean="0"/>
                        <a:t>0.53*</a:t>
                      </a:r>
                      <a:endParaRPr lang="en-GB" sz="1400" dirty="0"/>
                    </a:p>
                  </a:txBody>
                  <a:tcPr/>
                </a:tc>
                <a:tc>
                  <a:txBody>
                    <a:bodyPr/>
                    <a:lstStyle/>
                    <a:p>
                      <a:pPr algn="ctr"/>
                      <a:r>
                        <a:rPr lang="en-GB" sz="1400" dirty="0" smtClean="0"/>
                        <a:t>ns</a:t>
                      </a:r>
                      <a:endParaRPr lang="en-GB" sz="1400" dirty="0"/>
                    </a:p>
                  </a:txBody>
                  <a:tcPr/>
                </a:tc>
              </a:tr>
            </a:tbl>
          </a:graphicData>
        </a:graphic>
      </p:graphicFrame>
      <p:graphicFrame>
        <p:nvGraphicFramePr>
          <p:cNvPr id="14" name="Content Placeholder 3"/>
          <p:cNvGraphicFramePr>
            <a:graphicFrameLocks noGrp="1"/>
          </p:cNvGraphicFramePr>
          <p:nvPr>
            <p:ph idx="1"/>
            <p:extLst>
              <p:ext uri="{D42A27DB-BD31-4B8C-83A1-F6EECF244321}">
                <p14:modId xmlns:p14="http://schemas.microsoft.com/office/powerpoint/2010/main" val="2849705721"/>
              </p:ext>
            </p:extLst>
          </p:nvPr>
        </p:nvGraphicFramePr>
        <p:xfrm>
          <a:off x="827584" y="2609204"/>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Centre for epidemiologic depression scale</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19.6 (6.0)</a:t>
                      </a:r>
                      <a:endParaRPr lang="en-GB" sz="1400" dirty="0"/>
                    </a:p>
                  </a:txBody>
                  <a:tcPr/>
                </a:tc>
                <a:tc>
                  <a:txBody>
                    <a:bodyPr/>
                    <a:lstStyle/>
                    <a:p>
                      <a:pPr algn="ctr"/>
                      <a:r>
                        <a:rPr lang="en-GB" sz="1400" dirty="0" smtClean="0"/>
                        <a:t>0.46*</a:t>
                      </a:r>
                      <a:endParaRPr lang="en-GB" sz="1400" dirty="0"/>
                    </a:p>
                  </a:txBody>
                  <a:tcPr/>
                </a:tc>
                <a:tc>
                  <a:txBody>
                    <a:bodyPr/>
                    <a:lstStyle/>
                    <a:p>
                      <a:pPr algn="ctr"/>
                      <a:r>
                        <a:rPr lang="en-GB" sz="1400" dirty="0" smtClean="0"/>
                        <a:t>ns</a:t>
                      </a:r>
                      <a:endParaRPr lang="en-GB" sz="1400" dirty="0"/>
                    </a:p>
                  </a:txBody>
                  <a:tcPr/>
                </a:tc>
              </a:tr>
            </a:tbl>
          </a:graphicData>
        </a:graphic>
      </p:graphicFrame>
      <p:graphicFrame>
        <p:nvGraphicFramePr>
          <p:cNvPr id="15" name="Content Placeholder 3"/>
          <p:cNvGraphicFramePr>
            <a:graphicFrameLocks noGrp="1"/>
          </p:cNvGraphicFramePr>
          <p:nvPr>
            <p:ph idx="1"/>
            <p:extLst>
              <p:ext uri="{D42A27DB-BD31-4B8C-83A1-F6EECF244321}">
                <p14:modId xmlns:p14="http://schemas.microsoft.com/office/powerpoint/2010/main" val="2756021119"/>
              </p:ext>
            </p:extLst>
          </p:nvPr>
        </p:nvGraphicFramePr>
        <p:xfrm>
          <a:off x="827584" y="2956248"/>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Boston Naming Test</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54.3 (6.2)</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-0.45**</a:t>
                      </a:r>
                      <a:endParaRPr lang="en-GB" sz="1400" dirty="0"/>
                    </a:p>
                  </a:txBody>
                  <a:tcPr/>
                </a:tc>
              </a:tr>
            </a:tbl>
          </a:graphicData>
        </a:graphic>
      </p:graphicFrame>
      <p:graphicFrame>
        <p:nvGraphicFramePr>
          <p:cNvPr id="16" name="Content Placeholder 3"/>
          <p:cNvGraphicFramePr>
            <a:graphicFrameLocks noGrp="1"/>
          </p:cNvGraphicFramePr>
          <p:nvPr>
            <p:ph idx="1"/>
            <p:extLst>
              <p:ext uri="{D42A27DB-BD31-4B8C-83A1-F6EECF244321}">
                <p14:modId xmlns:p14="http://schemas.microsoft.com/office/powerpoint/2010/main" val="538614349"/>
              </p:ext>
            </p:extLst>
          </p:nvPr>
        </p:nvGraphicFramePr>
        <p:xfrm>
          <a:off x="827584" y="3305175"/>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Judgement of Line Orientation</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21.7 (6.6)</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ns</a:t>
                      </a:r>
                      <a:endParaRPr lang="en-GB" sz="1400" dirty="0"/>
                    </a:p>
                  </a:txBody>
                  <a:tcPr/>
                </a:tc>
              </a:tr>
            </a:tbl>
          </a:graphicData>
        </a:graphic>
      </p:graphicFrame>
      <p:graphicFrame>
        <p:nvGraphicFramePr>
          <p:cNvPr id="17" name="Content Placeholder 3"/>
          <p:cNvGraphicFramePr>
            <a:graphicFrameLocks noGrp="1"/>
          </p:cNvGraphicFramePr>
          <p:nvPr>
            <p:ph idx="1"/>
            <p:extLst>
              <p:ext uri="{D42A27DB-BD31-4B8C-83A1-F6EECF244321}">
                <p14:modId xmlns:p14="http://schemas.microsoft.com/office/powerpoint/2010/main" val="3374324959"/>
              </p:ext>
            </p:extLst>
          </p:nvPr>
        </p:nvGraphicFramePr>
        <p:xfrm>
          <a:off x="827584" y="3648620"/>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a:lnSpc>
                          <a:spcPct val="115000"/>
                        </a:lnSpc>
                        <a:spcAft>
                          <a:spcPts val="0"/>
                        </a:spcAft>
                      </a:pPr>
                      <a:r>
                        <a:rPr lang="en-GB" sz="1400" dirty="0" smtClean="0">
                          <a:effectLst/>
                          <a:latin typeface="+mn-lt"/>
                          <a:ea typeface="Calibri"/>
                          <a:cs typeface="Times New Roman"/>
                        </a:rPr>
                        <a:t>CVLT-II total recall</a:t>
                      </a:r>
                      <a:endParaRPr lang="en-GB" sz="1400" dirty="0">
                        <a:effectLst/>
                        <a:latin typeface="+mn-lt"/>
                        <a:ea typeface="Calibri"/>
                        <a:cs typeface="Times New Roman"/>
                      </a:endParaRPr>
                    </a:p>
                  </a:txBody>
                  <a:tcPr marL="68580" marR="68580" marT="0" marB="0"/>
                </a:tc>
                <a:tc>
                  <a:txBody>
                    <a:bodyPr/>
                    <a:lstStyle/>
                    <a:p>
                      <a:pPr algn="ctr"/>
                      <a:r>
                        <a:rPr lang="en-GB" sz="1400" dirty="0" smtClean="0"/>
                        <a:t>44.8 (10.4)</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-0.53*</a:t>
                      </a:r>
                      <a:endParaRPr lang="en-GB" sz="1400" dirty="0"/>
                    </a:p>
                  </a:txBody>
                  <a:tcPr/>
                </a:tc>
              </a:tr>
            </a:tbl>
          </a:graphicData>
        </a:graphic>
      </p:graphicFrame>
      <p:graphicFrame>
        <p:nvGraphicFramePr>
          <p:cNvPr id="18" name="Content Placeholder 3"/>
          <p:cNvGraphicFramePr>
            <a:graphicFrameLocks noGrp="1"/>
          </p:cNvGraphicFramePr>
          <p:nvPr>
            <p:ph idx="1"/>
            <p:extLst>
              <p:ext uri="{D42A27DB-BD31-4B8C-83A1-F6EECF244321}">
                <p14:modId xmlns:p14="http://schemas.microsoft.com/office/powerpoint/2010/main" val="3928074068"/>
              </p:ext>
            </p:extLst>
          </p:nvPr>
        </p:nvGraphicFramePr>
        <p:xfrm>
          <a:off x="827584" y="3998152"/>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CVLT-II delayed recall</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9.4 (3.4)</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-0.43**</a:t>
                      </a:r>
                      <a:endParaRPr lang="en-GB" sz="1400" dirty="0"/>
                    </a:p>
                  </a:txBody>
                  <a:tcPr/>
                </a:tc>
              </a:tr>
            </a:tbl>
          </a:graphicData>
        </a:graphic>
      </p:graphicFrame>
      <p:graphicFrame>
        <p:nvGraphicFramePr>
          <p:cNvPr id="19" name="Content Placeholder 3"/>
          <p:cNvGraphicFramePr>
            <a:graphicFrameLocks noGrp="1"/>
          </p:cNvGraphicFramePr>
          <p:nvPr>
            <p:ph idx="1"/>
            <p:extLst>
              <p:ext uri="{D42A27DB-BD31-4B8C-83A1-F6EECF244321}">
                <p14:modId xmlns:p14="http://schemas.microsoft.com/office/powerpoint/2010/main" val="1442102729"/>
              </p:ext>
            </p:extLst>
          </p:nvPr>
        </p:nvGraphicFramePr>
        <p:xfrm>
          <a:off x="827584" y="4349926"/>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BVMT-R total recall</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16.1 (7.3)</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ns</a:t>
                      </a:r>
                      <a:endParaRPr lang="en-GB" sz="1400" dirty="0"/>
                    </a:p>
                  </a:txBody>
                  <a:tcPr/>
                </a:tc>
              </a:tr>
            </a:tbl>
          </a:graphicData>
        </a:graphic>
      </p:graphicFrame>
      <p:graphicFrame>
        <p:nvGraphicFramePr>
          <p:cNvPr id="20" name="Content Placeholder 3"/>
          <p:cNvGraphicFramePr>
            <a:graphicFrameLocks noGrp="1"/>
          </p:cNvGraphicFramePr>
          <p:nvPr>
            <p:ph idx="1"/>
            <p:extLst>
              <p:ext uri="{D42A27DB-BD31-4B8C-83A1-F6EECF244321}">
                <p14:modId xmlns:p14="http://schemas.microsoft.com/office/powerpoint/2010/main" val="1005935821"/>
              </p:ext>
            </p:extLst>
          </p:nvPr>
        </p:nvGraphicFramePr>
        <p:xfrm>
          <a:off x="827584" y="4696536"/>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BVMT-R delayed recall</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6.6 (3.1)</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-0.43**</a:t>
                      </a:r>
                      <a:endParaRPr lang="en-GB" sz="1400" dirty="0"/>
                    </a:p>
                  </a:txBody>
                  <a:tcPr/>
                </a:tc>
              </a:tr>
            </a:tbl>
          </a:graphicData>
        </a:graphic>
      </p:graphicFrame>
      <p:graphicFrame>
        <p:nvGraphicFramePr>
          <p:cNvPr id="21" name="Content Placeholder 3"/>
          <p:cNvGraphicFramePr>
            <a:graphicFrameLocks noGrp="1"/>
          </p:cNvGraphicFramePr>
          <p:nvPr>
            <p:ph idx="1"/>
            <p:extLst>
              <p:ext uri="{D42A27DB-BD31-4B8C-83A1-F6EECF244321}">
                <p14:modId xmlns:p14="http://schemas.microsoft.com/office/powerpoint/2010/main" val="1686275617"/>
              </p:ext>
            </p:extLst>
          </p:nvPr>
        </p:nvGraphicFramePr>
        <p:xfrm>
          <a:off x="827584" y="5038725"/>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Trail-making part B</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123.2</a:t>
                      </a:r>
                      <a:r>
                        <a:rPr lang="en-GB" sz="1400" baseline="0" dirty="0" smtClean="0"/>
                        <a:t> (106.5)</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0.55*</a:t>
                      </a:r>
                      <a:endParaRPr lang="en-GB" sz="1400" dirty="0"/>
                    </a:p>
                  </a:txBody>
                  <a:tcPr/>
                </a:tc>
              </a:tr>
            </a:tbl>
          </a:graphicData>
        </a:graphic>
      </p:graphicFrame>
      <p:sp>
        <p:nvSpPr>
          <p:cNvPr id="3" name="Title 2"/>
          <p:cNvSpPr>
            <a:spLocks noGrp="1"/>
          </p:cNvSpPr>
          <p:nvPr>
            <p:ph type="title"/>
          </p:nvPr>
        </p:nvSpPr>
        <p:spPr/>
        <p:txBody>
          <a:bodyPr>
            <a:normAutofit fontScale="90000"/>
          </a:bodyPr>
          <a:lstStyle/>
          <a:p>
            <a:r>
              <a:rPr lang="en-GB" dirty="0" smtClean="0"/>
              <a:t>Subjective </a:t>
            </a:r>
            <a:r>
              <a:rPr lang="en-GB" dirty="0"/>
              <a:t>report of </a:t>
            </a:r>
            <a:r>
              <a:rPr lang="en-GB" dirty="0" smtClean="0"/>
              <a:t>cognitive</a:t>
            </a:r>
            <a:br>
              <a:rPr lang="en-GB" dirty="0" smtClean="0"/>
            </a:br>
            <a:r>
              <a:rPr lang="en-GB" dirty="0" smtClean="0"/>
              <a:t>dysfunction</a:t>
            </a:r>
            <a:endParaRPr lang="en-GB" dirty="0"/>
          </a:p>
        </p:txBody>
      </p:sp>
      <p:graphicFrame>
        <p:nvGraphicFramePr>
          <p:cNvPr id="31" name="Content Placeholder 3"/>
          <p:cNvGraphicFramePr>
            <a:graphicFrameLocks noGrp="1"/>
          </p:cNvGraphicFramePr>
          <p:nvPr>
            <p:ph idx="1"/>
            <p:extLst>
              <p:ext uri="{D42A27DB-BD31-4B8C-83A1-F6EECF244321}">
                <p14:modId xmlns:p14="http://schemas.microsoft.com/office/powerpoint/2010/main" val="1871337284"/>
              </p:ext>
            </p:extLst>
          </p:nvPr>
        </p:nvGraphicFramePr>
        <p:xfrm>
          <a:off x="827584" y="5376812"/>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Paced Auditory Serial Addition Test</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32.6 (13.9)</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-0.47**</a:t>
                      </a:r>
                      <a:endParaRPr lang="en-GB" sz="1400" dirty="0"/>
                    </a:p>
                  </a:txBody>
                  <a:tcPr/>
                </a:tc>
              </a:tr>
            </a:tbl>
          </a:graphicData>
        </a:graphic>
      </p:graphicFrame>
      <p:graphicFrame>
        <p:nvGraphicFramePr>
          <p:cNvPr id="32" name="Content Placeholder 3"/>
          <p:cNvGraphicFramePr>
            <a:graphicFrameLocks noGrp="1"/>
          </p:cNvGraphicFramePr>
          <p:nvPr>
            <p:ph idx="1"/>
            <p:extLst>
              <p:ext uri="{D42A27DB-BD31-4B8C-83A1-F6EECF244321}">
                <p14:modId xmlns:p14="http://schemas.microsoft.com/office/powerpoint/2010/main" val="516505897"/>
              </p:ext>
            </p:extLst>
          </p:nvPr>
        </p:nvGraphicFramePr>
        <p:xfrm>
          <a:off x="827584" y="5725736"/>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WCST perseverations</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19.6 (19.1)</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0.37**</a:t>
                      </a:r>
                      <a:endParaRPr lang="en-GB" sz="1400" dirty="0"/>
                    </a:p>
                  </a:txBody>
                  <a:tcPr/>
                </a:tc>
              </a:tr>
            </a:tbl>
          </a:graphicData>
        </a:graphic>
      </p:graphicFrame>
      <p:graphicFrame>
        <p:nvGraphicFramePr>
          <p:cNvPr id="33" name="Content Placeholder 3"/>
          <p:cNvGraphicFramePr>
            <a:graphicFrameLocks/>
          </p:cNvGraphicFramePr>
          <p:nvPr>
            <p:extLst>
              <p:ext uri="{D42A27DB-BD31-4B8C-83A1-F6EECF244321}">
                <p14:modId xmlns:p14="http://schemas.microsoft.com/office/powerpoint/2010/main" val="272662360"/>
              </p:ext>
            </p:extLst>
          </p:nvPr>
        </p:nvGraphicFramePr>
        <p:xfrm>
          <a:off x="831827" y="3305175"/>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Judgement of Line Orientation</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21.7 (6.6)</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ns</a:t>
                      </a:r>
                      <a:endParaRPr lang="en-GB" sz="1400" dirty="0"/>
                    </a:p>
                  </a:txBody>
                  <a:tcPr/>
                </a:tc>
              </a:tr>
            </a:tbl>
          </a:graphicData>
        </a:graphic>
      </p:graphicFrame>
      <p:graphicFrame>
        <p:nvGraphicFramePr>
          <p:cNvPr id="22" name="Content Placeholder 3"/>
          <p:cNvGraphicFramePr>
            <a:graphicFrameLocks/>
          </p:cNvGraphicFramePr>
          <p:nvPr>
            <p:extLst>
              <p:ext uri="{D42A27DB-BD31-4B8C-83A1-F6EECF244321}">
                <p14:modId xmlns:p14="http://schemas.microsoft.com/office/powerpoint/2010/main" val="1434099275"/>
              </p:ext>
            </p:extLst>
          </p:nvPr>
        </p:nvGraphicFramePr>
        <p:xfrm>
          <a:off x="838200" y="2257425"/>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Beck Depression Inventory</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10.2 (6.9)</a:t>
                      </a:r>
                      <a:endParaRPr lang="en-GB" sz="1400" dirty="0"/>
                    </a:p>
                  </a:txBody>
                  <a:tcPr/>
                </a:tc>
                <a:tc>
                  <a:txBody>
                    <a:bodyPr/>
                    <a:lstStyle/>
                    <a:p>
                      <a:pPr algn="ctr"/>
                      <a:r>
                        <a:rPr lang="en-GB" sz="1400" dirty="0" smtClean="0"/>
                        <a:t>0.53*</a:t>
                      </a:r>
                      <a:endParaRPr lang="en-GB" sz="1400" dirty="0"/>
                    </a:p>
                  </a:txBody>
                  <a:tcPr/>
                </a:tc>
                <a:tc>
                  <a:txBody>
                    <a:bodyPr/>
                    <a:lstStyle/>
                    <a:p>
                      <a:pPr algn="ctr"/>
                      <a:r>
                        <a:rPr lang="en-GB" sz="1400" dirty="0" smtClean="0"/>
                        <a:t>ns</a:t>
                      </a:r>
                      <a:endParaRPr lang="en-GB" sz="1400" dirty="0"/>
                    </a:p>
                  </a:txBody>
                  <a:tcPr/>
                </a:tc>
              </a:tr>
            </a:tbl>
          </a:graphicData>
        </a:graphic>
      </p:graphicFrame>
      <p:graphicFrame>
        <p:nvGraphicFramePr>
          <p:cNvPr id="23" name="Content Placeholder 3"/>
          <p:cNvGraphicFramePr>
            <a:graphicFrameLocks/>
          </p:cNvGraphicFramePr>
          <p:nvPr>
            <p:extLst>
              <p:ext uri="{D42A27DB-BD31-4B8C-83A1-F6EECF244321}">
                <p14:modId xmlns:p14="http://schemas.microsoft.com/office/powerpoint/2010/main" val="1154703522"/>
              </p:ext>
            </p:extLst>
          </p:nvPr>
        </p:nvGraphicFramePr>
        <p:xfrm>
          <a:off x="827584" y="2609204"/>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Centre for epidemiologic depression scale</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19.6 (6.0)</a:t>
                      </a:r>
                      <a:endParaRPr lang="en-GB" sz="1400" dirty="0"/>
                    </a:p>
                  </a:txBody>
                  <a:tcPr/>
                </a:tc>
                <a:tc>
                  <a:txBody>
                    <a:bodyPr/>
                    <a:lstStyle/>
                    <a:p>
                      <a:pPr algn="ctr"/>
                      <a:r>
                        <a:rPr lang="en-GB" sz="1400" dirty="0" smtClean="0"/>
                        <a:t>0.46*</a:t>
                      </a:r>
                      <a:endParaRPr lang="en-GB" sz="1400" dirty="0"/>
                    </a:p>
                  </a:txBody>
                  <a:tcPr/>
                </a:tc>
                <a:tc>
                  <a:txBody>
                    <a:bodyPr/>
                    <a:lstStyle/>
                    <a:p>
                      <a:pPr algn="ctr"/>
                      <a:r>
                        <a:rPr lang="en-GB" sz="1400" dirty="0" smtClean="0"/>
                        <a:t>ns</a:t>
                      </a:r>
                      <a:endParaRPr lang="en-GB" sz="1400" dirty="0"/>
                    </a:p>
                  </a:txBody>
                  <a:tcPr/>
                </a:tc>
              </a:tr>
            </a:tbl>
          </a:graphicData>
        </a:graphic>
      </p:graphicFrame>
      <p:graphicFrame>
        <p:nvGraphicFramePr>
          <p:cNvPr id="24" name="Content Placeholder 3"/>
          <p:cNvGraphicFramePr>
            <a:graphicFrameLocks/>
          </p:cNvGraphicFramePr>
          <p:nvPr>
            <p:extLst>
              <p:ext uri="{D42A27DB-BD31-4B8C-83A1-F6EECF244321}">
                <p14:modId xmlns:p14="http://schemas.microsoft.com/office/powerpoint/2010/main" val="2692556795"/>
              </p:ext>
            </p:extLst>
          </p:nvPr>
        </p:nvGraphicFramePr>
        <p:xfrm>
          <a:off x="837109" y="2956248"/>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Boston Naming Test</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54.3 (6.2)</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-0.45**</a:t>
                      </a:r>
                      <a:endParaRPr lang="en-GB" sz="1400" dirty="0"/>
                    </a:p>
                  </a:txBody>
                  <a:tcPr/>
                </a:tc>
              </a:tr>
            </a:tbl>
          </a:graphicData>
        </a:graphic>
      </p:graphicFrame>
      <p:graphicFrame>
        <p:nvGraphicFramePr>
          <p:cNvPr id="25" name="Content Placeholder 3"/>
          <p:cNvGraphicFramePr>
            <a:graphicFrameLocks/>
          </p:cNvGraphicFramePr>
          <p:nvPr>
            <p:extLst>
              <p:ext uri="{D42A27DB-BD31-4B8C-83A1-F6EECF244321}">
                <p14:modId xmlns:p14="http://schemas.microsoft.com/office/powerpoint/2010/main" val="3036928113"/>
              </p:ext>
            </p:extLst>
          </p:nvPr>
        </p:nvGraphicFramePr>
        <p:xfrm>
          <a:off x="837109" y="3658145"/>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a:lnSpc>
                          <a:spcPct val="115000"/>
                        </a:lnSpc>
                        <a:spcAft>
                          <a:spcPts val="0"/>
                        </a:spcAft>
                      </a:pPr>
                      <a:r>
                        <a:rPr lang="en-GB" sz="1400" dirty="0" smtClean="0">
                          <a:effectLst/>
                          <a:latin typeface="+mn-lt"/>
                          <a:ea typeface="Calibri"/>
                          <a:cs typeface="Times New Roman"/>
                        </a:rPr>
                        <a:t>CVLT-II total recall</a:t>
                      </a:r>
                      <a:endParaRPr lang="en-GB" sz="1400" dirty="0">
                        <a:effectLst/>
                        <a:latin typeface="+mn-lt"/>
                        <a:ea typeface="Calibri"/>
                        <a:cs typeface="Times New Roman"/>
                      </a:endParaRPr>
                    </a:p>
                  </a:txBody>
                  <a:tcPr marL="68580" marR="68580" marT="0" marB="0"/>
                </a:tc>
                <a:tc>
                  <a:txBody>
                    <a:bodyPr/>
                    <a:lstStyle/>
                    <a:p>
                      <a:pPr algn="ctr"/>
                      <a:r>
                        <a:rPr lang="en-GB" sz="1400" dirty="0" smtClean="0"/>
                        <a:t>44.8 (10.4)</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-0.53*</a:t>
                      </a:r>
                      <a:endParaRPr lang="en-GB" sz="1400" dirty="0"/>
                    </a:p>
                  </a:txBody>
                  <a:tcPr/>
                </a:tc>
              </a:tr>
            </a:tbl>
          </a:graphicData>
        </a:graphic>
      </p:graphicFrame>
      <p:graphicFrame>
        <p:nvGraphicFramePr>
          <p:cNvPr id="26" name="Content Placeholder 3"/>
          <p:cNvGraphicFramePr>
            <a:graphicFrameLocks/>
          </p:cNvGraphicFramePr>
          <p:nvPr>
            <p:extLst>
              <p:ext uri="{D42A27DB-BD31-4B8C-83A1-F6EECF244321}">
                <p14:modId xmlns:p14="http://schemas.microsoft.com/office/powerpoint/2010/main" val="3414255985"/>
              </p:ext>
            </p:extLst>
          </p:nvPr>
        </p:nvGraphicFramePr>
        <p:xfrm>
          <a:off x="827584" y="3998152"/>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CVLT-II delayed recall</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9.4 (3.4)</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-0.43**</a:t>
                      </a:r>
                      <a:endParaRPr lang="en-GB" sz="1400" dirty="0"/>
                    </a:p>
                  </a:txBody>
                  <a:tcPr/>
                </a:tc>
              </a:tr>
            </a:tbl>
          </a:graphicData>
        </a:graphic>
      </p:graphicFrame>
      <p:graphicFrame>
        <p:nvGraphicFramePr>
          <p:cNvPr id="27" name="Content Placeholder 3"/>
          <p:cNvGraphicFramePr>
            <a:graphicFrameLocks/>
          </p:cNvGraphicFramePr>
          <p:nvPr>
            <p:extLst>
              <p:ext uri="{D42A27DB-BD31-4B8C-83A1-F6EECF244321}">
                <p14:modId xmlns:p14="http://schemas.microsoft.com/office/powerpoint/2010/main" val="140151665"/>
              </p:ext>
            </p:extLst>
          </p:nvPr>
        </p:nvGraphicFramePr>
        <p:xfrm>
          <a:off x="827584" y="4349926"/>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BVMT-R total recall</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16.1 (7.3)</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ns</a:t>
                      </a:r>
                      <a:endParaRPr lang="en-GB" sz="1400" dirty="0"/>
                    </a:p>
                  </a:txBody>
                  <a:tcPr/>
                </a:tc>
              </a:tr>
            </a:tbl>
          </a:graphicData>
        </a:graphic>
      </p:graphicFrame>
      <p:graphicFrame>
        <p:nvGraphicFramePr>
          <p:cNvPr id="28" name="Content Placeholder 3"/>
          <p:cNvGraphicFramePr>
            <a:graphicFrameLocks/>
          </p:cNvGraphicFramePr>
          <p:nvPr>
            <p:extLst>
              <p:ext uri="{D42A27DB-BD31-4B8C-83A1-F6EECF244321}">
                <p14:modId xmlns:p14="http://schemas.microsoft.com/office/powerpoint/2010/main" val="3989058349"/>
              </p:ext>
            </p:extLst>
          </p:nvPr>
        </p:nvGraphicFramePr>
        <p:xfrm>
          <a:off x="827584" y="4696536"/>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BVMT-R delayed recall</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6.6 (3.1)</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-0.43**</a:t>
                      </a:r>
                      <a:endParaRPr lang="en-GB" sz="1400" dirty="0"/>
                    </a:p>
                  </a:txBody>
                  <a:tcPr/>
                </a:tc>
              </a:tr>
            </a:tbl>
          </a:graphicData>
        </a:graphic>
      </p:graphicFrame>
      <p:graphicFrame>
        <p:nvGraphicFramePr>
          <p:cNvPr id="29" name="Content Placeholder 3"/>
          <p:cNvGraphicFramePr>
            <a:graphicFrameLocks/>
          </p:cNvGraphicFramePr>
          <p:nvPr>
            <p:extLst>
              <p:ext uri="{D42A27DB-BD31-4B8C-83A1-F6EECF244321}">
                <p14:modId xmlns:p14="http://schemas.microsoft.com/office/powerpoint/2010/main" val="4079288435"/>
              </p:ext>
            </p:extLst>
          </p:nvPr>
        </p:nvGraphicFramePr>
        <p:xfrm>
          <a:off x="818059" y="5038725"/>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Trail-making part B</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123.2</a:t>
                      </a:r>
                      <a:r>
                        <a:rPr lang="en-GB" sz="1400" baseline="0" dirty="0" smtClean="0"/>
                        <a:t> (106.5)</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0.55*</a:t>
                      </a:r>
                      <a:endParaRPr lang="en-GB" sz="1400" dirty="0"/>
                    </a:p>
                  </a:txBody>
                  <a:tcPr/>
                </a:tc>
              </a:tr>
            </a:tbl>
          </a:graphicData>
        </a:graphic>
      </p:graphicFrame>
      <p:graphicFrame>
        <p:nvGraphicFramePr>
          <p:cNvPr id="30" name="Content Placeholder 3"/>
          <p:cNvGraphicFramePr>
            <a:graphicFrameLocks/>
          </p:cNvGraphicFramePr>
          <p:nvPr>
            <p:extLst>
              <p:ext uri="{D42A27DB-BD31-4B8C-83A1-F6EECF244321}">
                <p14:modId xmlns:p14="http://schemas.microsoft.com/office/powerpoint/2010/main" val="2006221641"/>
              </p:ext>
            </p:extLst>
          </p:nvPr>
        </p:nvGraphicFramePr>
        <p:xfrm>
          <a:off x="827584" y="5381625"/>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Paced Auditory Serial Addition Test</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32.6 (13.9)</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-0.47**</a:t>
                      </a:r>
                      <a:endParaRPr lang="en-GB" sz="1400" dirty="0"/>
                    </a:p>
                  </a:txBody>
                  <a:tcPr/>
                </a:tc>
              </a:tr>
            </a:tbl>
          </a:graphicData>
        </a:graphic>
      </p:graphicFrame>
      <p:graphicFrame>
        <p:nvGraphicFramePr>
          <p:cNvPr id="34" name="Content Placeholder 3"/>
          <p:cNvGraphicFramePr>
            <a:graphicFrameLocks/>
          </p:cNvGraphicFramePr>
          <p:nvPr>
            <p:extLst>
              <p:ext uri="{D42A27DB-BD31-4B8C-83A1-F6EECF244321}">
                <p14:modId xmlns:p14="http://schemas.microsoft.com/office/powerpoint/2010/main" val="1871254828"/>
              </p:ext>
            </p:extLst>
          </p:nvPr>
        </p:nvGraphicFramePr>
        <p:xfrm>
          <a:off x="818059" y="5725736"/>
          <a:ext cx="7416823" cy="304800"/>
        </p:xfrm>
        <a:graphic>
          <a:graphicData uri="http://schemas.openxmlformats.org/drawingml/2006/table">
            <a:tbl>
              <a:tblPr firstRow="1" bandRow="1">
                <a:tableStyleId>{5C22544A-7EE6-4342-B048-85BDC9FD1C3A}</a:tableStyleId>
              </a:tblPr>
              <a:tblGrid>
                <a:gridCol w="3384376"/>
                <a:gridCol w="1224136"/>
                <a:gridCol w="1440160"/>
                <a:gridCol w="1368151"/>
              </a:tblGrid>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lt1"/>
                          </a:solidFill>
                          <a:effectLst/>
                          <a:latin typeface="+mn-lt"/>
                          <a:ea typeface="+mn-ea"/>
                          <a:cs typeface="+mn-cs"/>
                        </a:rPr>
                        <a:t>WCST perseverations</a:t>
                      </a:r>
                      <a:endParaRPr lang="en-GB" sz="1400" dirty="0" smtClean="0">
                        <a:solidFill>
                          <a:srgbClr val="365F91"/>
                        </a:solidFill>
                        <a:effectLst/>
                        <a:latin typeface="Tahoma"/>
                        <a:ea typeface="Calibri"/>
                        <a:cs typeface="Times New Roman"/>
                      </a:endParaRPr>
                    </a:p>
                  </a:txBody>
                  <a:tcPr/>
                </a:tc>
                <a:tc>
                  <a:txBody>
                    <a:bodyPr/>
                    <a:lstStyle/>
                    <a:p>
                      <a:pPr algn="ctr"/>
                      <a:r>
                        <a:rPr lang="en-GB" sz="1400" dirty="0" smtClean="0"/>
                        <a:t>19.6 (19.1)</a:t>
                      </a:r>
                      <a:endParaRPr lang="en-GB" sz="1400" dirty="0"/>
                    </a:p>
                  </a:txBody>
                  <a:tcPr/>
                </a:tc>
                <a:tc>
                  <a:txBody>
                    <a:bodyPr/>
                    <a:lstStyle/>
                    <a:p>
                      <a:pPr algn="ctr"/>
                      <a:r>
                        <a:rPr lang="en-GB" sz="1400" dirty="0" smtClean="0"/>
                        <a:t>ns</a:t>
                      </a:r>
                      <a:endParaRPr lang="en-GB" sz="1400" dirty="0"/>
                    </a:p>
                  </a:txBody>
                  <a:tcPr/>
                </a:tc>
                <a:tc>
                  <a:txBody>
                    <a:bodyPr/>
                    <a:lstStyle/>
                    <a:p>
                      <a:pPr algn="ctr"/>
                      <a:r>
                        <a:rPr lang="en-GB" sz="1400" dirty="0" smtClean="0"/>
                        <a:t>0.37**</a:t>
                      </a:r>
                      <a:endParaRPr lang="en-GB" sz="1400" dirty="0"/>
                    </a:p>
                  </a:txBody>
                  <a:tcPr/>
                </a:tc>
              </a:tr>
            </a:tbl>
          </a:graphicData>
        </a:graphic>
      </p:graphicFrame>
      <p:sp>
        <p:nvSpPr>
          <p:cNvPr id="2" name="TextBox 1"/>
          <p:cNvSpPr txBox="1"/>
          <p:nvPr/>
        </p:nvSpPr>
        <p:spPr>
          <a:xfrm>
            <a:off x="762000" y="6096000"/>
            <a:ext cx="7467600" cy="615553"/>
          </a:xfrm>
          <a:prstGeom prst="rect">
            <a:avLst/>
          </a:prstGeom>
          <a:noFill/>
        </p:spPr>
        <p:txBody>
          <a:bodyPr wrap="square" rtlCol="0">
            <a:spAutoFit/>
          </a:bodyPr>
          <a:lstStyle/>
          <a:p>
            <a:r>
              <a:rPr lang="en-GB" sz="900" dirty="0" smtClean="0"/>
              <a:t>*p&lt;0.01</a:t>
            </a:r>
            <a:r>
              <a:rPr lang="en-GB" sz="900" dirty="0"/>
              <a:t>; **p&lt;0.001; ns=non-significant</a:t>
            </a:r>
          </a:p>
          <a:p>
            <a:r>
              <a:rPr lang="en-GB" sz="500" dirty="0"/>
              <a:t> </a:t>
            </a:r>
            <a:r>
              <a:rPr lang="en-GB" sz="500" dirty="0" smtClean="0"/>
              <a:t> </a:t>
            </a:r>
            <a:endParaRPr lang="en-GB" sz="500" dirty="0"/>
          </a:p>
          <a:p>
            <a:r>
              <a:rPr lang="en-GB" sz="1000" u="sng" dirty="0">
                <a:hlinkClick r:id="rId2"/>
              </a:rPr>
              <a:t>Screening for multiple sclerosis cognitive impairment using a self-administered 15-item questionnaire.</a:t>
            </a:r>
            <a:r>
              <a:rPr lang="en-GB" sz="1000" dirty="0"/>
              <a:t> Benedict RH, </a:t>
            </a:r>
            <a:r>
              <a:rPr lang="en-GB" sz="1000" dirty="0" err="1"/>
              <a:t>Munschauer</a:t>
            </a:r>
            <a:r>
              <a:rPr lang="en-GB" sz="1000" dirty="0"/>
              <a:t> F, Linn R, Miller C, Murphy E, Foley F, Jacobs L. </a:t>
            </a:r>
            <a:r>
              <a:rPr lang="en-GB" sz="1000" dirty="0" err="1"/>
              <a:t>Mult</a:t>
            </a:r>
            <a:r>
              <a:rPr lang="en-GB" sz="1000" dirty="0"/>
              <a:t> </a:t>
            </a:r>
            <a:r>
              <a:rPr lang="en-GB" sz="1000" dirty="0" err="1"/>
              <a:t>Scler</a:t>
            </a:r>
            <a:r>
              <a:rPr lang="en-GB" sz="1000" dirty="0"/>
              <a:t>. 2003 Feb;9(1):95-101.</a:t>
            </a:r>
          </a:p>
        </p:txBody>
      </p:sp>
    </p:spTree>
    <p:extLst>
      <p:ext uri="{BB962C8B-B14F-4D97-AF65-F5344CB8AC3E}">
        <p14:creationId xmlns:p14="http://schemas.microsoft.com/office/powerpoint/2010/main" val="93683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2"/>
                                        </p:tgtEl>
                                      </p:cBhvr>
                                      <p:by x="122000" y="122000"/>
                                    </p:animScale>
                                  </p:childTnLst>
                                </p:cTn>
                              </p:par>
                              <p:par>
                                <p:cTn id="7" presetID="6" presetClass="emph" presetSubtype="0" fill="hold" nodeType="withEffect">
                                  <p:stCondLst>
                                    <p:cond delay="0"/>
                                  </p:stCondLst>
                                  <p:childTnLst>
                                    <p:animScale>
                                      <p:cBhvr>
                                        <p:cTn id="8" dur="1000" fill="hold"/>
                                        <p:tgtEl>
                                          <p:spTgt spid="23"/>
                                        </p:tgtEl>
                                      </p:cBhvr>
                                      <p:by x="122000" y="122000"/>
                                    </p:animScale>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24"/>
                                        </p:tgtEl>
                                      </p:cBhvr>
                                      <p:by x="122000" y="122000"/>
                                    </p:animScale>
                                  </p:childTnLst>
                                </p:cTn>
                              </p:par>
                              <p:par>
                                <p:cTn id="21" presetID="6" presetClass="emph" presetSubtype="0" fill="hold" nodeType="withEffect">
                                  <p:stCondLst>
                                    <p:cond delay="0"/>
                                  </p:stCondLst>
                                  <p:childTnLst>
                                    <p:animScale>
                                      <p:cBhvr>
                                        <p:cTn id="22" dur="2000" fill="hold"/>
                                        <p:tgtEl>
                                          <p:spTgt spid="33"/>
                                        </p:tgtEl>
                                      </p:cBhvr>
                                      <p:by x="122000" y="122000"/>
                                    </p:animScale>
                                  </p:childTnLst>
                                </p:cTn>
                              </p:par>
                              <p:par>
                                <p:cTn id="23" presetID="6" presetClass="emph" presetSubtype="0" fill="hold" nodeType="withEffect">
                                  <p:stCondLst>
                                    <p:cond delay="0"/>
                                  </p:stCondLst>
                                  <p:childTnLst>
                                    <p:animScale>
                                      <p:cBhvr>
                                        <p:cTn id="24" dur="2000" fill="hold"/>
                                        <p:tgtEl>
                                          <p:spTgt spid="25"/>
                                        </p:tgtEl>
                                      </p:cBhvr>
                                      <p:by x="122000" y="122000"/>
                                    </p:animScale>
                                  </p:childTnLst>
                                </p:cTn>
                              </p:par>
                              <p:par>
                                <p:cTn id="25" presetID="6" presetClass="emph" presetSubtype="0" fill="hold" nodeType="withEffect">
                                  <p:stCondLst>
                                    <p:cond delay="0"/>
                                  </p:stCondLst>
                                  <p:childTnLst>
                                    <p:animScale>
                                      <p:cBhvr>
                                        <p:cTn id="26" dur="2000" fill="hold"/>
                                        <p:tgtEl>
                                          <p:spTgt spid="26"/>
                                        </p:tgtEl>
                                      </p:cBhvr>
                                      <p:by x="122000" y="122000"/>
                                    </p:animScale>
                                  </p:childTnLst>
                                </p:cTn>
                              </p:par>
                              <p:par>
                                <p:cTn id="27" presetID="6" presetClass="emph" presetSubtype="0" fill="hold" nodeType="withEffect">
                                  <p:stCondLst>
                                    <p:cond delay="0"/>
                                  </p:stCondLst>
                                  <p:childTnLst>
                                    <p:animScale>
                                      <p:cBhvr>
                                        <p:cTn id="28" dur="2000" fill="hold"/>
                                        <p:tgtEl>
                                          <p:spTgt spid="27"/>
                                        </p:tgtEl>
                                      </p:cBhvr>
                                      <p:by x="122000" y="122000"/>
                                    </p:animScale>
                                  </p:childTnLst>
                                </p:cTn>
                              </p:par>
                              <p:par>
                                <p:cTn id="29" presetID="6" presetClass="emph" presetSubtype="0" fill="hold" nodeType="withEffect">
                                  <p:stCondLst>
                                    <p:cond delay="0"/>
                                  </p:stCondLst>
                                  <p:childTnLst>
                                    <p:animScale>
                                      <p:cBhvr>
                                        <p:cTn id="30" dur="2000" fill="hold"/>
                                        <p:tgtEl>
                                          <p:spTgt spid="28"/>
                                        </p:tgtEl>
                                      </p:cBhvr>
                                      <p:by x="122000" y="122000"/>
                                    </p:animScale>
                                  </p:childTnLst>
                                </p:cTn>
                              </p:par>
                              <p:par>
                                <p:cTn id="31" presetID="6" presetClass="emph" presetSubtype="0" fill="hold" nodeType="withEffect">
                                  <p:stCondLst>
                                    <p:cond delay="0"/>
                                  </p:stCondLst>
                                  <p:childTnLst>
                                    <p:animScale>
                                      <p:cBhvr>
                                        <p:cTn id="32" dur="2000" fill="hold"/>
                                        <p:tgtEl>
                                          <p:spTgt spid="29"/>
                                        </p:tgtEl>
                                      </p:cBhvr>
                                      <p:by x="122000" y="122000"/>
                                    </p:animScale>
                                  </p:childTnLst>
                                </p:cTn>
                              </p:par>
                              <p:par>
                                <p:cTn id="33" presetID="6" presetClass="emph" presetSubtype="0" fill="hold" nodeType="withEffect">
                                  <p:stCondLst>
                                    <p:cond delay="0"/>
                                  </p:stCondLst>
                                  <p:childTnLst>
                                    <p:animScale>
                                      <p:cBhvr>
                                        <p:cTn id="34" dur="2000" fill="hold"/>
                                        <p:tgtEl>
                                          <p:spTgt spid="30"/>
                                        </p:tgtEl>
                                      </p:cBhvr>
                                      <p:by x="122000" y="122000"/>
                                    </p:animScale>
                                  </p:childTnLst>
                                </p:cTn>
                              </p:par>
                              <p:par>
                                <p:cTn id="35" presetID="6" presetClass="emph" presetSubtype="0" fill="hold" nodeType="withEffect">
                                  <p:stCondLst>
                                    <p:cond delay="0"/>
                                  </p:stCondLst>
                                  <p:childTnLst>
                                    <p:animScale>
                                      <p:cBhvr>
                                        <p:cTn id="36" dur="2000" fill="hold"/>
                                        <p:tgtEl>
                                          <p:spTgt spid="34"/>
                                        </p:tgtEl>
                                      </p:cBhvr>
                                      <p:by x="122000" y="122000"/>
                                    </p:animScale>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4"/>
                                        </p:tgtEl>
                                      </p:cBhvr>
                                    </p:animEffect>
                                    <p:set>
                                      <p:cBhvr>
                                        <p:cTn id="65"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normAutofit/>
          </a:bodyPr>
          <a:lstStyle/>
          <a:p>
            <a:r>
              <a:rPr lang="en-GB" sz="7200" dirty="0" smtClean="0"/>
              <a:t>BRB-N</a:t>
            </a:r>
            <a:endParaRPr lang="en-GB" sz="7200" dirty="0"/>
          </a:p>
        </p:txBody>
      </p:sp>
    </p:spTree>
    <p:extLst>
      <p:ext uri="{BB962C8B-B14F-4D97-AF65-F5344CB8AC3E}">
        <p14:creationId xmlns:p14="http://schemas.microsoft.com/office/powerpoint/2010/main" val="331876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Selective Reminding Test</a:t>
            </a:r>
            <a:endParaRPr lang="en-GB" dirty="0"/>
          </a:p>
        </p:txBody>
      </p:sp>
      <p:sp>
        <p:nvSpPr>
          <p:cNvPr id="4" name="TextBox 2"/>
          <p:cNvSpPr txBox="1">
            <a:spLocks noChangeArrowheads="1"/>
          </p:cNvSpPr>
          <p:nvPr/>
        </p:nvSpPr>
        <p:spPr bwMode="auto">
          <a:xfrm>
            <a:off x="457200" y="6534150"/>
            <a:ext cx="5105400" cy="307975"/>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fr-FR" sz="1400" dirty="0" smtClean="0">
                <a:latin typeface="+mn-lt"/>
                <a:ea typeface="+mn-ea"/>
              </a:rPr>
              <a:t>Benedict et al. Clin </a:t>
            </a:r>
            <a:r>
              <a:rPr lang="fr-FR" sz="1400" dirty="0" err="1" smtClean="0">
                <a:latin typeface="+mn-lt"/>
                <a:ea typeface="+mn-ea"/>
              </a:rPr>
              <a:t>Neuropsychol</a:t>
            </a:r>
            <a:r>
              <a:rPr lang="fr-FR" sz="1400" dirty="0" smtClean="0">
                <a:latin typeface="+mn-lt"/>
                <a:ea typeface="+mn-ea"/>
              </a:rPr>
              <a:t>  2002; 16: 381-97</a:t>
            </a: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3760" r="9734" b="33723"/>
          <a:stretch/>
        </p:blipFill>
        <p:spPr bwMode="auto">
          <a:xfrm>
            <a:off x="1676400" y="1371599"/>
            <a:ext cx="5991225" cy="497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60" r="9734" b="33723"/>
          <a:stretch/>
        </p:blipFill>
        <p:spPr bwMode="auto">
          <a:xfrm>
            <a:off x="4419600" y="2946388"/>
            <a:ext cx="1834054" cy="15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66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xit" presetSubtype="0" fill="hold" nodeType="withEffect">
                                  <p:stCondLst>
                                    <p:cond delay="0"/>
                                  </p:stCondLst>
                                  <p:childTnLst>
                                    <p:animEffect transition="out" filter="fade">
                                      <p:cBhvr>
                                        <p:cTn id="14" dur="2000"/>
                                        <p:tgtEl>
                                          <p:spTgt spid="9"/>
                                        </p:tgtEl>
                                      </p:cBhvr>
                                    </p:animEffect>
                                    <p:set>
                                      <p:cBhvr>
                                        <p:cTn id="15" dur="1" fill="hold">
                                          <p:stCondLst>
                                            <p:cond delay="1999"/>
                                          </p:stCondLst>
                                        </p:cTn>
                                        <p:tgtEl>
                                          <p:spTgt spid="9"/>
                                        </p:tgtEl>
                                        <p:attrNameLst>
                                          <p:attrName>style.visibility</p:attrName>
                                        </p:attrNameLst>
                                      </p:cBhvr>
                                      <p:to>
                                        <p:strVal val="hidden"/>
                                      </p:to>
                                    </p:set>
                                  </p:childTnLst>
                                </p:cTn>
                              </p:par>
                              <p:par>
                                <p:cTn id="16" presetID="42" presetClass="path" presetSubtype="0" accel="50000" decel="50000" fill="hold" nodeType="withEffect">
                                  <p:stCondLst>
                                    <p:cond delay="0"/>
                                  </p:stCondLst>
                                  <p:childTnLst>
                                    <p:animMotion origin="layout" path="M 3.05556E-6 -7.40741E-7 L -0.38351 -0.24074 " pathEditMode="relative" rAng="0" ptsTypes="AA">
                                      <p:cBhvr>
                                        <p:cTn id="17" dur="2000" fill="hold"/>
                                        <p:tgtEl>
                                          <p:spTgt spid="10"/>
                                        </p:tgtEl>
                                        <p:attrNameLst>
                                          <p:attrName>ppt_x</p:attrName>
                                          <p:attrName>ppt_y</p:attrName>
                                        </p:attrNameLst>
                                      </p:cBhvr>
                                      <p:rCtr x="-19184" y="-1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60" r="9734" b="33723"/>
          <a:stretch/>
        </p:blipFill>
        <p:spPr bwMode="auto">
          <a:xfrm>
            <a:off x="604346" y="1343024"/>
            <a:ext cx="1834054" cy="15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1"/>
                </a:solidFill>
              </a:rPr>
              <a:t>10/36 Spatial Recall Test </a:t>
            </a:r>
            <a:endParaRPr lang="en-GB" dirty="0"/>
          </a:p>
        </p:txBody>
      </p:sp>
      <p:sp>
        <p:nvSpPr>
          <p:cNvPr id="4" name="TextBox 2"/>
          <p:cNvSpPr txBox="1">
            <a:spLocks noChangeArrowheads="1"/>
          </p:cNvSpPr>
          <p:nvPr/>
        </p:nvSpPr>
        <p:spPr bwMode="auto">
          <a:xfrm>
            <a:off x="457200" y="6534150"/>
            <a:ext cx="5105400" cy="307975"/>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fr-FR" sz="1400" dirty="0" smtClean="0">
                <a:latin typeface="+mn-lt"/>
                <a:ea typeface="+mn-ea"/>
              </a:rPr>
              <a:t>Benedict et al. Clin </a:t>
            </a:r>
            <a:r>
              <a:rPr lang="fr-FR" sz="1400" dirty="0" err="1" smtClean="0">
                <a:latin typeface="+mn-lt"/>
                <a:ea typeface="+mn-ea"/>
              </a:rPr>
              <a:t>Neuropsychol</a:t>
            </a:r>
            <a:r>
              <a:rPr lang="fr-FR" sz="1400" dirty="0" smtClean="0">
                <a:latin typeface="+mn-lt"/>
                <a:ea typeface="+mn-ea"/>
              </a:rPr>
              <a:t>  2002; 16: 381-97</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84873"/>
            <a:ext cx="6019800" cy="40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276600"/>
            <a:ext cx="188284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75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nodeType="withEffect">
                                  <p:stCondLst>
                                    <p:cond delay="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par>
                                <p:cTn id="22" presetID="42" presetClass="path" presetSubtype="0" accel="50000" decel="50000" fill="hold" nodeType="withEffect">
                                  <p:stCondLst>
                                    <p:cond delay="0"/>
                                  </p:stCondLst>
                                  <p:childTnLst>
                                    <p:animMotion origin="layout" path="M 0.05 0.04444 L -0.04462 -0.27014 " pathEditMode="relative" rAng="0" ptsTypes="AA">
                                      <p:cBhvr>
                                        <p:cTn id="23" dur="2000" fill="hold"/>
                                        <p:tgtEl>
                                          <p:spTgt spid="7"/>
                                        </p:tgtEl>
                                        <p:attrNameLst>
                                          <p:attrName>ppt_x</p:attrName>
                                          <p:attrName>ppt_y</p:attrName>
                                        </p:attrNameLst>
                                      </p:cBhvr>
                                      <p:rCtr x="-4740" y="-1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60" r="9734" b="33723"/>
          <a:stretch/>
        </p:blipFill>
        <p:spPr bwMode="auto">
          <a:xfrm>
            <a:off x="909146" y="1343024"/>
            <a:ext cx="1834054" cy="15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1"/>
                </a:solidFill>
              </a:rPr>
              <a:t>Symbol Digital Modality Test / A</a:t>
            </a:r>
            <a:endParaRPr lang="en-GB" dirty="0"/>
          </a:p>
        </p:txBody>
      </p:sp>
      <p:sp>
        <p:nvSpPr>
          <p:cNvPr id="4" name="TextBox 2"/>
          <p:cNvSpPr txBox="1">
            <a:spLocks noChangeArrowheads="1"/>
          </p:cNvSpPr>
          <p:nvPr/>
        </p:nvSpPr>
        <p:spPr bwMode="auto">
          <a:xfrm>
            <a:off x="457200" y="6534150"/>
            <a:ext cx="5105400" cy="307975"/>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fr-FR" sz="1400" dirty="0" smtClean="0">
                <a:latin typeface="+mn-lt"/>
                <a:ea typeface="+mn-ea"/>
              </a:rPr>
              <a:t>Benedict et al. Clin </a:t>
            </a:r>
            <a:r>
              <a:rPr lang="fr-FR" sz="1400" dirty="0" err="1" smtClean="0">
                <a:latin typeface="+mn-lt"/>
                <a:ea typeface="+mn-ea"/>
              </a:rPr>
              <a:t>Neuropsychol</a:t>
            </a:r>
            <a:r>
              <a:rPr lang="fr-FR" sz="1400" dirty="0" smtClean="0">
                <a:latin typeface="+mn-lt"/>
                <a:ea typeface="+mn-ea"/>
              </a:rPr>
              <a:t>  2002; 16: 381-97</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358" y="1471610"/>
            <a:ext cx="188284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115"/>
          <a:stretch>
            <a:fillRect/>
          </a:stretch>
        </p:blipFill>
        <p:spPr bwMode="auto">
          <a:xfrm>
            <a:off x="2981325" y="1447800"/>
            <a:ext cx="3555242" cy="5085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5115"/>
          <a:stretch>
            <a:fillRect/>
          </a:stretch>
        </p:blipFill>
        <p:spPr bwMode="auto">
          <a:xfrm>
            <a:off x="4114800" y="3124200"/>
            <a:ext cx="1529254" cy="21873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1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xit" presetSubtype="0" fill="hold" nodeType="withEffect">
                                  <p:stCondLst>
                                    <p:cond delay="0"/>
                                  </p:stCondLst>
                                  <p:childTnLst>
                                    <p:animEffect transition="out" filter="fade">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par>
                                <p:cTn id="25" presetID="42" presetClass="path" presetSubtype="0" accel="50000" decel="50000" fill="hold" nodeType="withEffect">
                                  <p:stCondLst>
                                    <p:cond delay="0"/>
                                  </p:stCondLst>
                                  <p:childTnLst>
                                    <p:animMotion origin="layout" path="M 3.05556E-6 3.7037E-6 L 0.24149 -0.24838 " pathEditMode="relative" rAng="0" ptsTypes="AA">
                                      <p:cBhvr>
                                        <p:cTn id="26" dur="2000" fill="hold"/>
                                        <p:tgtEl>
                                          <p:spTgt spid="10"/>
                                        </p:tgtEl>
                                        <p:attrNameLst>
                                          <p:attrName>ppt_x</p:attrName>
                                          <p:attrName>ppt_y</p:attrName>
                                        </p:attrNameLst>
                                      </p:cBhvr>
                                      <p:rCtr x="12066" y="-12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60" r="9734" b="33723"/>
          <a:stretch/>
        </p:blipFill>
        <p:spPr bwMode="auto">
          <a:xfrm>
            <a:off x="962858" y="1371599"/>
            <a:ext cx="1834054" cy="15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tx1"/>
                </a:solidFill>
              </a:rPr>
              <a:t>Paced Auditory Serial Addition Test</a:t>
            </a:r>
            <a:endParaRPr lang="en-GB" dirty="0"/>
          </a:p>
        </p:txBody>
      </p:sp>
      <p:sp>
        <p:nvSpPr>
          <p:cNvPr id="4" name="TextBox 2"/>
          <p:cNvSpPr txBox="1">
            <a:spLocks noChangeArrowheads="1"/>
          </p:cNvSpPr>
          <p:nvPr/>
        </p:nvSpPr>
        <p:spPr bwMode="auto">
          <a:xfrm>
            <a:off x="457200" y="6534150"/>
            <a:ext cx="5105400" cy="307975"/>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fr-FR" sz="1400" dirty="0" smtClean="0">
                <a:latin typeface="+mn-lt"/>
                <a:ea typeface="+mn-ea"/>
              </a:rPr>
              <a:t>Benedict et al. Clin </a:t>
            </a:r>
            <a:r>
              <a:rPr lang="fr-FR" sz="1400" dirty="0" err="1" smtClean="0">
                <a:latin typeface="+mn-lt"/>
                <a:ea typeface="+mn-ea"/>
              </a:rPr>
              <a:t>Neuropsychol</a:t>
            </a:r>
            <a:r>
              <a:rPr lang="fr-FR" sz="1400" dirty="0" smtClean="0">
                <a:latin typeface="+mn-lt"/>
                <a:ea typeface="+mn-ea"/>
              </a:rPr>
              <a:t>  2002; 16: 381-97</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766" y="1471610"/>
            <a:ext cx="188284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115"/>
          <a:stretch>
            <a:fillRect/>
          </a:stretch>
        </p:blipFill>
        <p:spPr bwMode="auto">
          <a:xfrm>
            <a:off x="6485212" y="1447800"/>
            <a:ext cx="1529254" cy="21873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descr="PASAT3"/>
          <p:cNvPicPr>
            <a:picLocks noChangeAspect="1" noChangeArrowheads="1"/>
          </p:cNvPicPr>
          <p:nvPr/>
        </p:nvPicPr>
        <p:blipFill>
          <a:blip r:embed="rId5">
            <a:extLst>
              <a:ext uri="{28A0092B-C50C-407E-A947-70E740481C1C}">
                <a14:useLocalDpi xmlns:a14="http://schemas.microsoft.com/office/drawing/2010/main" val="0"/>
              </a:ext>
            </a:extLst>
          </a:blip>
          <a:srcRect l="24945" t="17999" r="5537" b="42113"/>
          <a:stretch>
            <a:fillRect/>
          </a:stretch>
        </p:blipFill>
        <p:spPr bwMode="auto">
          <a:xfrm>
            <a:off x="981908" y="1676400"/>
            <a:ext cx="7032558" cy="46152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PASAT3"/>
          <p:cNvPicPr>
            <a:picLocks noChangeAspect="1" noChangeArrowheads="1"/>
          </p:cNvPicPr>
          <p:nvPr/>
        </p:nvPicPr>
        <p:blipFill>
          <a:blip r:embed="rId6" cstate="print">
            <a:extLst>
              <a:ext uri="{28A0092B-C50C-407E-A947-70E740481C1C}">
                <a14:useLocalDpi xmlns:a14="http://schemas.microsoft.com/office/drawing/2010/main" val="0"/>
              </a:ext>
            </a:extLst>
          </a:blip>
          <a:srcRect l="24945" t="17999" r="5537" b="42113"/>
          <a:stretch>
            <a:fillRect/>
          </a:stretch>
        </p:blipFill>
        <p:spPr bwMode="auto">
          <a:xfrm>
            <a:off x="3142770" y="2980206"/>
            <a:ext cx="2710834" cy="1779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5"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par>
                                <p:cTn id="25" presetID="10" presetClass="exit" presetSubtype="0" fill="hold" nodeType="withEffect">
                                  <p:stCondLst>
                                    <p:cond delay="0"/>
                                  </p:stCondLst>
                                  <p:childTnLst>
                                    <p:animEffect transition="out" filter="fade">
                                      <p:cBhvr>
                                        <p:cTn id="26" dur="2000"/>
                                        <p:tgtEl>
                                          <p:spTgt spid="11"/>
                                        </p:tgtEl>
                                      </p:cBhvr>
                                    </p:animEffect>
                                    <p:set>
                                      <p:cBhvr>
                                        <p:cTn id="27" dur="1" fill="hold">
                                          <p:stCondLst>
                                            <p:cond delay="1999"/>
                                          </p:stCondLst>
                                        </p:cTn>
                                        <p:tgtEl>
                                          <p:spTgt spid="11"/>
                                        </p:tgtEl>
                                        <p:attrNameLst>
                                          <p:attrName>style.visibility</p:attrName>
                                        </p:attrNameLst>
                                      </p:cBhvr>
                                      <p:to>
                                        <p:strVal val="hidden"/>
                                      </p:to>
                                    </p:set>
                                  </p:childTnLst>
                                </p:cTn>
                              </p:par>
                              <p:par>
                                <p:cTn id="28" presetID="42" presetClass="path" presetSubtype="0" accel="50000" decel="50000" fill="hold" nodeType="withEffect">
                                  <p:stCondLst>
                                    <p:cond delay="0"/>
                                  </p:stCondLst>
                                  <p:childTnLst>
                                    <p:animMotion origin="layout" path="M -0.00017 -3.7037E-7 L -0.19184 0.14699 " pathEditMode="relative" rAng="0" ptsTypes="AA">
                                      <p:cBhvr>
                                        <p:cTn id="29" dur="2000" fill="hold"/>
                                        <p:tgtEl>
                                          <p:spTgt spid="12"/>
                                        </p:tgtEl>
                                        <p:attrNameLst>
                                          <p:attrName>ppt_x</p:attrName>
                                          <p:attrName>ppt_y</p:attrName>
                                        </p:attrNameLst>
                                      </p:cBhvr>
                                      <p:rCtr x="-9583" y="7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cognition </a:t>
            </a:r>
            <a:r>
              <a:rPr lang="en-GB" b="1" dirty="0" smtClean="0"/>
              <a:t>in multiple sclerosis</a:t>
            </a:r>
            <a:endParaRPr lang="en-GB" b="1" dirty="0"/>
          </a:p>
        </p:txBody>
      </p:sp>
      <p:sp>
        <p:nvSpPr>
          <p:cNvPr id="3" name="Content Placeholder 2"/>
          <p:cNvSpPr>
            <a:spLocks noGrp="1"/>
          </p:cNvSpPr>
          <p:nvPr>
            <p:ph idx="1"/>
          </p:nvPr>
        </p:nvSpPr>
        <p:spPr>
          <a:xfrm>
            <a:off x="457200" y="1981200"/>
            <a:ext cx="8229600" cy="4144963"/>
          </a:xfrm>
        </p:spPr>
        <p:txBody>
          <a:bodyPr>
            <a:normAutofit/>
          </a:bodyPr>
          <a:lstStyle/>
          <a:p>
            <a:r>
              <a:rPr lang="en-GB" sz="2800" b="1" dirty="0" smtClean="0"/>
              <a:t>Impact </a:t>
            </a:r>
            <a:r>
              <a:rPr lang="en-GB" sz="2800" b="1" dirty="0" smtClean="0"/>
              <a:t>and pattern of cognitive difficulties in </a:t>
            </a:r>
            <a:r>
              <a:rPr lang="en-GB" sz="2800" b="1" dirty="0" smtClean="0"/>
              <a:t>MS</a:t>
            </a:r>
          </a:p>
          <a:p>
            <a:r>
              <a:rPr lang="en-GB" sz="2800" b="1" dirty="0" smtClean="0"/>
              <a:t>Relation to physical disease</a:t>
            </a:r>
            <a:endParaRPr lang="en-GB" sz="2800" b="1" dirty="0" smtClean="0"/>
          </a:p>
          <a:p>
            <a:r>
              <a:rPr lang="en-GB" sz="2800" b="1" dirty="0" smtClean="0"/>
              <a:t>Measurement of </a:t>
            </a:r>
            <a:r>
              <a:rPr lang="en-GB" sz="2800" b="1" dirty="0" smtClean="0"/>
              <a:t>cognition</a:t>
            </a:r>
          </a:p>
          <a:p>
            <a:r>
              <a:rPr lang="en-GB" sz="2800" b="1" dirty="0" smtClean="0"/>
              <a:t>BRB-N</a:t>
            </a:r>
          </a:p>
          <a:p>
            <a:r>
              <a:rPr lang="en-GB" sz="2800" b="1" dirty="0" smtClean="0"/>
              <a:t>Recent </a:t>
            </a:r>
            <a:r>
              <a:rPr lang="en-GB" sz="2800" b="1" dirty="0" smtClean="0"/>
              <a:t>findings and future directions</a:t>
            </a:r>
          </a:p>
          <a:p>
            <a:r>
              <a:rPr lang="en-GB" sz="2800" b="1" dirty="0" smtClean="0"/>
              <a:t>Global </a:t>
            </a:r>
            <a:r>
              <a:rPr lang="en-GB" sz="2800" b="1" dirty="0" smtClean="0"/>
              <a:t>perspective</a:t>
            </a:r>
          </a:p>
          <a:p>
            <a:pPr lvl="1"/>
            <a:r>
              <a:rPr lang="en-GB" sz="2400" b="1" dirty="0" smtClean="0"/>
              <a:t>BICAMS</a:t>
            </a:r>
            <a:endParaRPr lang="en-GB" sz="2400" b="1" dirty="0"/>
          </a:p>
        </p:txBody>
      </p:sp>
    </p:spTree>
    <p:extLst>
      <p:ext uri="{BB962C8B-B14F-4D97-AF65-F5344CB8AC3E}">
        <p14:creationId xmlns:p14="http://schemas.microsoft.com/office/powerpoint/2010/main" val="1214041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60" r="9734" b="33723"/>
          <a:stretch/>
        </p:blipFill>
        <p:spPr bwMode="auto">
          <a:xfrm>
            <a:off x="928196" y="1295401"/>
            <a:ext cx="1834054" cy="15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1"/>
                </a:solidFill>
              </a:rPr>
              <a:t>Verbal fluency</a:t>
            </a:r>
            <a:endParaRPr lang="en-GB" dirty="0"/>
          </a:p>
        </p:txBody>
      </p:sp>
      <p:sp>
        <p:nvSpPr>
          <p:cNvPr id="4" name="TextBox 2"/>
          <p:cNvSpPr txBox="1">
            <a:spLocks noChangeArrowheads="1"/>
          </p:cNvSpPr>
          <p:nvPr/>
        </p:nvSpPr>
        <p:spPr bwMode="auto">
          <a:xfrm>
            <a:off x="457200" y="6534150"/>
            <a:ext cx="5105400" cy="307975"/>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fr-FR" sz="1400" dirty="0" smtClean="0">
                <a:latin typeface="+mn-lt"/>
                <a:ea typeface="+mn-ea"/>
              </a:rPr>
              <a:t>Benedict et al. Clin </a:t>
            </a:r>
            <a:r>
              <a:rPr lang="fr-FR" sz="1400" dirty="0" err="1" smtClean="0">
                <a:latin typeface="+mn-lt"/>
                <a:ea typeface="+mn-ea"/>
              </a:rPr>
              <a:t>Neuropsychol</a:t>
            </a:r>
            <a:r>
              <a:rPr lang="fr-FR" sz="1400" dirty="0" smtClean="0">
                <a:latin typeface="+mn-lt"/>
                <a:ea typeface="+mn-ea"/>
              </a:rPr>
              <a:t>  2002; 16: 381-97</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558" y="1447800"/>
            <a:ext cx="188284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115"/>
          <a:stretch>
            <a:fillRect/>
          </a:stretch>
        </p:blipFill>
        <p:spPr bwMode="auto">
          <a:xfrm>
            <a:off x="6324600" y="1343024"/>
            <a:ext cx="1529254" cy="21873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PASAT3"/>
          <p:cNvPicPr>
            <a:picLocks noChangeAspect="1" noChangeArrowheads="1"/>
          </p:cNvPicPr>
          <p:nvPr/>
        </p:nvPicPr>
        <p:blipFill>
          <a:blip r:embed="rId5" cstate="print">
            <a:extLst>
              <a:ext uri="{28A0092B-C50C-407E-A947-70E740481C1C}">
                <a14:useLocalDpi xmlns:a14="http://schemas.microsoft.com/office/drawing/2010/main" val="0"/>
              </a:ext>
            </a:extLst>
          </a:blip>
          <a:srcRect l="24945" t="17999" r="5537" b="42113"/>
          <a:stretch>
            <a:fillRect/>
          </a:stretch>
        </p:blipFill>
        <p:spPr bwMode="auto">
          <a:xfrm>
            <a:off x="1632566" y="4038600"/>
            <a:ext cx="2710834" cy="1779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3"/>
          <p:cNvPicPr>
            <a:picLocks noChangeAspect="1" noChangeArrowheads="1"/>
          </p:cNvPicPr>
          <p:nvPr/>
        </p:nvPicPr>
        <p:blipFill>
          <a:blip r:embed="rId6">
            <a:extLst>
              <a:ext uri="{28A0092B-C50C-407E-A947-70E740481C1C}">
                <a14:useLocalDpi xmlns:a14="http://schemas.microsoft.com/office/drawing/2010/main" val="0"/>
              </a:ext>
            </a:extLst>
          </a:blip>
          <a:srcRect t="10938" b="-3281"/>
          <a:stretch>
            <a:fillRect/>
          </a:stretch>
        </p:blipFill>
        <p:spPr bwMode="auto">
          <a:xfrm>
            <a:off x="2722784" y="1371600"/>
            <a:ext cx="3808308" cy="508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descr="3"/>
          <p:cNvPicPr>
            <a:picLocks noChangeAspect="1" noChangeArrowheads="1"/>
          </p:cNvPicPr>
          <p:nvPr/>
        </p:nvPicPr>
        <p:blipFill>
          <a:blip r:embed="rId6" cstate="print">
            <a:extLst>
              <a:ext uri="{28A0092B-C50C-407E-A947-70E740481C1C}">
                <a14:useLocalDpi xmlns:a14="http://schemas.microsoft.com/office/drawing/2010/main" val="0"/>
              </a:ext>
            </a:extLst>
          </a:blip>
          <a:srcRect t="10938" b="-3281"/>
          <a:stretch>
            <a:fillRect/>
          </a:stretch>
        </p:blipFill>
        <p:spPr bwMode="auto">
          <a:xfrm>
            <a:off x="3714424" y="2971800"/>
            <a:ext cx="2018260" cy="26955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5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xit" presetSubtype="0" fill="hold" nodeType="withEffect">
                                  <p:stCondLst>
                                    <p:cond delay="0"/>
                                  </p:stCondLst>
                                  <p:childTnLst>
                                    <p:animEffect transition="out" filter="fade">
                                      <p:cBhvr>
                                        <p:cTn id="29" dur="2000"/>
                                        <p:tgtEl>
                                          <p:spTgt spid="9"/>
                                        </p:tgtEl>
                                      </p:cBhvr>
                                    </p:animEffect>
                                    <p:set>
                                      <p:cBhvr>
                                        <p:cTn id="30" dur="1" fill="hold">
                                          <p:stCondLst>
                                            <p:cond delay="1999"/>
                                          </p:stCondLst>
                                        </p:cTn>
                                        <p:tgtEl>
                                          <p:spTgt spid="9"/>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0.01649 -0.14097 L 0.15851 0.10347 " pathEditMode="relative" rAng="0" ptsTypes="AA">
                                      <p:cBhvr>
                                        <p:cTn id="32" dur="2000" fill="hold"/>
                                        <p:tgtEl>
                                          <p:spTgt spid="14"/>
                                        </p:tgtEl>
                                        <p:attrNameLst>
                                          <p:attrName>ppt_x</p:attrName>
                                          <p:attrName>ppt_y</p:attrName>
                                        </p:attrNameLst>
                                      </p:cBhvr>
                                      <p:rCtr x="8750" y="1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normAutofit fontScale="77500" lnSpcReduction="20000"/>
          </a:bodyPr>
          <a:lstStyle/>
          <a:p>
            <a:r>
              <a:rPr lang="en-GB" sz="7200" dirty="0" smtClean="0"/>
              <a:t>Recent findings and future directions</a:t>
            </a:r>
            <a:endParaRPr lang="en-GB" sz="7200" dirty="0"/>
          </a:p>
        </p:txBody>
      </p:sp>
    </p:spTree>
    <p:extLst>
      <p:ext uri="{BB962C8B-B14F-4D97-AF65-F5344CB8AC3E}">
        <p14:creationId xmlns:p14="http://schemas.microsoft.com/office/powerpoint/2010/main" val="12941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271588" y="21256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p>
            <a:endParaRPr lang="en-GB"/>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5313"/>
            <a:ext cx="9144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1271588" y="4335463"/>
            <a:ext cx="1168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p>
            <a:pPr algn="l"/>
            <a:r>
              <a:rPr lang="en-US" sz="1000" b="0">
                <a:cs typeface="Times New Roman" pitchFamily="18" charset="0"/>
              </a:rPr>
              <a:t>										    </a:t>
            </a:r>
            <a:r>
              <a:rPr lang="en-US" sz="2000">
                <a:cs typeface="Times New Roman" pitchFamily="18" charset="0"/>
              </a:rPr>
              <a:t> </a:t>
            </a:r>
            <a:r>
              <a:rPr lang="en-US" sz="1400">
                <a:cs typeface="Times New Roman" pitchFamily="18" charset="0"/>
              </a:rPr>
              <a:t>↑		         ↑</a:t>
            </a:r>
            <a:endParaRPr lang="en-US" sz="1800" b="0"/>
          </a:p>
        </p:txBody>
      </p:sp>
      <p:sp>
        <p:nvSpPr>
          <p:cNvPr id="25605" name="Text Box 5"/>
          <p:cNvSpPr txBox="1">
            <a:spLocks noChangeArrowheads="1"/>
          </p:cNvSpPr>
          <p:nvPr/>
        </p:nvSpPr>
        <p:spPr bwMode="auto">
          <a:xfrm>
            <a:off x="609600" y="3810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1500" b="1">
                <a:solidFill>
                  <a:schemeClr val="tx1"/>
                </a:solidFill>
                <a:latin typeface="Arial" charset="0"/>
              </a:defRPr>
            </a:lvl1pPr>
            <a:lvl2pPr marL="742950" indent="-285750" eaLnBrk="0" hangingPunct="0">
              <a:defRPr sz="1500" b="1">
                <a:solidFill>
                  <a:schemeClr val="tx1"/>
                </a:solidFill>
                <a:latin typeface="Arial" charset="0"/>
              </a:defRPr>
            </a:lvl2pPr>
            <a:lvl3pPr marL="1143000" indent="-228600" eaLnBrk="0" hangingPunct="0">
              <a:defRPr sz="1500" b="1">
                <a:solidFill>
                  <a:schemeClr val="tx1"/>
                </a:solidFill>
                <a:latin typeface="Arial" charset="0"/>
              </a:defRPr>
            </a:lvl3pPr>
            <a:lvl4pPr marL="1600200" indent="-228600" eaLnBrk="0" hangingPunct="0">
              <a:defRPr sz="1500" b="1">
                <a:solidFill>
                  <a:schemeClr val="tx1"/>
                </a:solidFill>
                <a:latin typeface="Arial" charset="0"/>
              </a:defRPr>
            </a:lvl4pPr>
            <a:lvl5pPr marL="2057400" indent="-228600" eaLnBrk="0" hangingPunct="0">
              <a:defRPr sz="1500" b="1">
                <a:solidFill>
                  <a:schemeClr val="tx1"/>
                </a:solidFill>
                <a:latin typeface="Arial" charset="0"/>
              </a:defRPr>
            </a:lvl5pPr>
            <a:lvl6pPr marL="2514600" indent="-228600" algn="ctr" eaLnBrk="0" fontAlgn="base" hangingPunct="0">
              <a:spcBef>
                <a:spcPct val="0"/>
              </a:spcBef>
              <a:spcAft>
                <a:spcPct val="0"/>
              </a:spcAft>
              <a:defRPr sz="1500" b="1">
                <a:solidFill>
                  <a:schemeClr val="tx1"/>
                </a:solidFill>
                <a:latin typeface="Arial" charset="0"/>
              </a:defRPr>
            </a:lvl6pPr>
            <a:lvl7pPr marL="2971800" indent="-228600" algn="ctr" eaLnBrk="0" fontAlgn="base" hangingPunct="0">
              <a:spcBef>
                <a:spcPct val="0"/>
              </a:spcBef>
              <a:spcAft>
                <a:spcPct val="0"/>
              </a:spcAft>
              <a:defRPr sz="1500" b="1">
                <a:solidFill>
                  <a:schemeClr val="tx1"/>
                </a:solidFill>
                <a:latin typeface="Arial" charset="0"/>
              </a:defRPr>
            </a:lvl7pPr>
            <a:lvl8pPr marL="3429000" indent="-228600" algn="ctr" eaLnBrk="0" fontAlgn="base" hangingPunct="0">
              <a:spcBef>
                <a:spcPct val="0"/>
              </a:spcBef>
              <a:spcAft>
                <a:spcPct val="0"/>
              </a:spcAft>
              <a:defRPr sz="1500" b="1">
                <a:solidFill>
                  <a:schemeClr val="tx1"/>
                </a:solidFill>
                <a:latin typeface="Arial" charset="0"/>
              </a:defRPr>
            </a:lvl8pPr>
            <a:lvl9pPr marL="3886200" indent="-228600" algn="ctr" eaLnBrk="0" fontAlgn="base" hangingPunct="0">
              <a:spcBef>
                <a:spcPct val="0"/>
              </a:spcBef>
              <a:spcAft>
                <a:spcPct val="0"/>
              </a:spcAft>
              <a:defRPr sz="1500" b="1">
                <a:solidFill>
                  <a:schemeClr val="tx1"/>
                </a:solidFill>
                <a:latin typeface="Arial" charset="0"/>
              </a:defRPr>
            </a:lvl9pPr>
          </a:lstStyle>
          <a:p>
            <a:pPr eaLnBrk="1" hangingPunct="1">
              <a:spcBef>
                <a:spcPct val="50000"/>
              </a:spcBef>
            </a:pPr>
            <a:r>
              <a:rPr lang="en-GB" sz="3200" dirty="0" smtClean="0"/>
              <a:t>IFNB-1b long </a:t>
            </a:r>
            <a:r>
              <a:rPr lang="en-GB" sz="3200" dirty="0"/>
              <a:t>term follow-up study design</a:t>
            </a:r>
          </a:p>
        </p:txBody>
      </p:sp>
      <p:sp>
        <p:nvSpPr>
          <p:cNvPr id="25606" name="TextBox 5"/>
          <p:cNvSpPr txBox="1">
            <a:spLocks noChangeArrowheads="1"/>
          </p:cNvSpPr>
          <p:nvPr/>
        </p:nvSpPr>
        <p:spPr bwMode="auto">
          <a:xfrm>
            <a:off x="381000" y="5638800"/>
            <a:ext cx="6477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b="1">
                <a:solidFill>
                  <a:schemeClr val="tx1"/>
                </a:solidFill>
                <a:latin typeface="Arial" charset="0"/>
              </a:defRPr>
            </a:lvl1pPr>
            <a:lvl2pPr marL="742950" indent="-285750" eaLnBrk="0" hangingPunct="0">
              <a:defRPr sz="1500" b="1">
                <a:solidFill>
                  <a:schemeClr val="tx1"/>
                </a:solidFill>
                <a:latin typeface="Arial" charset="0"/>
              </a:defRPr>
            </a:lvl2pPr>
            <a:lvl3pPr marL="1143000" indent="-228600" eaLnBrk="0" hangingPunct="0">
              <a:defRPr sz="1500" b="1">
                <a:solidFill>
                  <a:schemeClr val="tx1"/>
                </a:solidFill>
                <a:latin typeface="Arial" charset="0"/>
              </a:defRPr>
            </a:lvl3pPr>
            <a:lvl4pPr marL="1600200" indent="-228600" eaLnBrk="0" hangingPunct="0">
              <a:defRPr sz="1500" b="1">
                <a:solidFill>
                  <a:schemeClr val="tx1"/>
                </a:solidFill>
                <a:latin typeface="Arial" charset="0"/>
              </a:defRPr>
            </a:lvl4pPr>
            <a:lvl5pPr marL="2057400" indent="-228600" eaLnBrk="0" hangingPunct="0">
              <a:defRPr sz="1500" b="1">
                <a:solidFill>
                  <a:schemeClr val="tx1"/>
                </a:solidFill>
                <a:latin typeface="Arial" charset="0"/>
              </a:defRPr>
            </a:lvl5pPr>
            <a:lvl6pPr marL="2514600" indent="-228600" algn="ctr" eaLnBrk="0" fontAlgn="base" hangingPunct="0">
              <a:spcBef>
                <a:spcPct val="0"/>
              </a:spcBef>
              <a:spcAft>
                <a:spcPct val="0"/>
              </a:spcAft>
              <a:defRPr sz="1500" b="1">
                <a:solidFill>
                  <a:schemeClr val="tx1"/>
                </a:solidFill>
                <a:latin typeface="Arial" charset="0"/>
              </a:defRPr>
            </a:lvl6pPr>
            <a:lvl7pPr marL="2971800" indent="-228600" algn="ctr" eaLnBrk="0" fontAlgn="base" hangingPunct="0">
              <a:spcBef>
                <a:spcPct val="0"/>
              </a:spcBef>
              <a:spcAft>
                <a:spcPct val="0"/>
              </a:spcAft>
              <a:defRPr sz="1500" b="1">
                <a:solidFill>
                  <a:schemeClr val="tx1"/>
                </a:solidFill>
                <a:latin typeface="Arial" charset="0"/>
              </a:defRPr>
            </a:lvl7pPr>
            <a:lvl8pPr marL="3429000" indent="-228600" algn="ctr" eaLnBrk="0" fontAlgn="base" hangingPunct="0">
              <a:spcBef>
                <a:spcPct val="0"/>
              </a:spcBef>
              <a:spcAft>
                <a:spcPct val="0"/>
              </a:spcAft>
              <a:defRPr sz="1500" b="1">
                <a:solidFill>
                  <a:schemeClr val="tx1"/>
                </a:solidFill>
                <a:latin typeface="Arial" charset="0"/>
              </a:defRPr>
            </a:lvl8pPr>
            <a:lvl9pPr marL="3886200" indent="-228600" algn="ctr" eaLnBrk="0" fontAlgn="base" hangingPunct="0">
              <a:spcBef>
                <a:spcPct val="0"/>
              </a:spcBef>
              <a:spcAft>
                <a:spcPct val="0"/>
              </a:spcAft>
              <a:defRPr sz="1500" b="1">
                <a:solidFill>
                  <a:schemeClr val="tx1"/>
                </a:solidFill>
                <a:latin typeface="Arial" charset="0"/>
              </a:defRPr>
            </a:lvl9pPr>
          </a:lstStyle>
          <a:p>
            <a:pPr eaLnBrk="1" hangingPunct="1"/>
            <a:r>
              <a:rPr lang="en-GB" sz="1600"/>
              <a:t>Ebers  et al. JNNP 2010; 81: 907-12</a:t>
            </a:r>
          </a:p>
          <a:p>
            <a:pPr eaLnBrk="1" hangingPunct="1"/>
            <a:r>
              <a:rPr lang="en-GB" sz="1600"/>
              <a:t>Ebers et al. Clin Ther 2009; 31: 1724-36</a:t>
            </a:r>
          </a:p>
          <a:p>
            <a:pPr eaLnBrk="1" hangingPunct="1"/>
            <a:r>
              <a:rPr lang="en-GB" sz="1600"/>
              <a:t>Reder et al. Neurology 2010; 74: 1877-85</a:t>
            </a:r>
          </a:p>
          <a:p>
            <a:pPr algn="l" eaLnBrk="1" hangingPunct="1"/>
            <a:endParaRPr lang="en-GB"/>
          </a:p>
        </p:txBody>
      </p:sp>
      <p:sp>
        <p:nvSpPr>
          <p:cNvPr id="2" name="TextBox 1"/>
          <p:cNvSpPr txBox="1"/>
          <p:nvPr/>
        </p:nvSpPr>
        <p:spPr>
          <a:xfrm>
            <a:off x="4572000" y="6248400"/>
            <a:ext cx="3810000" cy="400110"/>
          </a:xfrm>
          <a:prstGeom prst="rect">
            <a:avLst/>
          </a:prstGeom>
          <a:noFill/>
        </p:spPr>
        <p:txBody>
          <a:bodyPr wrap="square" rtlCol="0">
            <a:spAutoFit/>
          </a:bodyPr>
          <a:lstStyle/>
          <a:p>
            <a:r>
              <a:rPr lang="en-GB" sz="2000" dirty="0" smtClean="0">
                <a:latin typeface="+mn-lt"/>
              </a:rPr>
              <a:t>Study funded by Bayer Healthcare</a:t>
            </a:r>
            <a:endParaRPr lang="en-GB" sz="2000" dirty="0">
              <a:latin typeface="+mn-lt"/>
            </a:endParaRPr>
          </a:p>
        </p:txBody>
      </p:sp>
    </p:spTree>
    <p:extLst>
      <p:ext uri="{BB962C8B-B14F-4D97-AF65-F5344CB8AC3E}">
        <p14:creationId xmlns:p14="http://schemas.microsoft.com/office/powerpoint/2010/main" val="54338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2105025"/>
            <a:ext cx="9144000" cy="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6627" name="Rectangle 3"/>
          <p:cNvSpPr>
            <a:spLocks noGrp="1" noChangeArrowheads="1"/>
          </p:cNvSpPr>
          <p:nvPr>
            <p:ph type="title"/>
          </p:nvPr>
        </p:nvSpPr>
        <p:spPr>
          <a:xfrm>
            <a:off x="0" y="76201"/>
            <a:ext cx="8991600" cy="762000"/>
          </a:xfrm>
        </p:spPr>
        <p:txBody>
          <a:bodyPr>
            <a:normAutofit fontScale="90000"/>
          </a:bodyPr>
          <a:lstStyle/>
          <a:p>
            <a:pPr eaLnBrk="1" hangingPunct="1"/>
            <a:r>
              <a:rPr lang="en-US" sz="2800" dirty="0" smtClean="0">
                <a:ea typeface="MS PGothic" pitchFamily="34" charset="-128"/>
              </a:rPr>
              <a:t>Correlations of cognitive test scores with concurrent neurological variables in advanced disease</a:t>
            </a:r>
          </a:p>
        </p:txBody>
      </p:sp>
      <p:graphicFrame>
        <p:nvGraphicFramePr>
          <p:cNvPr id="629764" name="Group 4"/>
          <p:cNvGraphicFramePr>
            <a:graphicFrameLocks noGrp="1"/>
          </p:cNvGraphicFramePr>
          <p:nvPr>
            <p:ph idx="4294967295"/>
          </p:nvPr>
        </p:nvGraphicFramePr>
        <p:xfrm>
          <a:off x="611188" y="1484313"/>
          <a:ext cx="8281987" cy="3533774"/>
        </p:xfrm>
        <a:graphic>
          <a:graphicData uri="http://schemas.openxmlformats.org/drawingml/2006/table">
            <a:tbl>
              <a:tblPr/>
              <a:tblGrid>
                <a:gridCol w="2376487"/>
                <a:gridCol w="1374775"/>
                <a:gridCol w="1416050"/>
                <a:gridCol w="1533525"/>
                <a:gridCol w="1581150"/>
              </a:tblGrid>
              <a:tr h="9450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marT="45728" marB="45728"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dirty="0" smtClean="0">
                          <a:ln>
                            <a:noFill/>
                          </a:ln>
                          <a:solidFill>
                            <a:schemeClr val="tx1"/>
                          </a:solidFill>
                          <a:effectLst/>
                          <a:latin typeface="Arial" charset="0"/>
                          <a:ea typeface="ＭＳ Ｐゴシック" charset="-128"/>
                          <a:cs typeface="Arial" charset="0"/>
                        </a:rPr>
                        <a:t>Current EDSS</a:t>
                      </a:r>
                    </a:p>
                  </a:txBody>
                  <a:tcPr marT="45728" marB="4572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dirty="0" smtClean="0">
                          <a:ln>
                            <a:noFill/>
                          </a:ln>
                          <a:solidFill>
                            <a:schemeClr val="tx1"/>
                          </a:solidFill>
                          <a:effectLst/>
                          <a:latin typeface="Arial" charset="0"/>
                          <a:ea typeface="ＭＳ Ｐゴシック" charset="-128"/>
                          <a:cs typeface="Arial" charset="0"/>
                        </a:rPr>
                        <a:t>Current T2 BOD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dirty="0" smtClean="0">
                          <a:ln>
                            <a:noFill/>
                          </a:ln>
                          <a:solidFill>
                            <a:schemeClr val="tx1"/>
                          </a:solidFill>
                          <a:effectLst/>
                          <a:latin typeface="Arial" charset="0"/>
                          <a:ea typeface="ＭＳ Ｐゴシック" charset="-128"/>
                          <a:cs typeface="Arial" charset="0"/>
                        </a:rPr>
                        <a:t>(mm</a:t>
                      </a:r>
                      <a:r>
                        <a:rPr kumimoji="0" lang="en-GB" altLang="ja-JP" sz="2400" b="1" i="0" u="none" strike="noStrike" cap="none" normalizeH="0" baseline="30000" dirty="0" smtClean="0">
                          <a:ln>
                            <a:noFill/>
                          </a:ln>
                          <a:solidFill>
                            <a:schemeClr val="tx1"/>
                          </a:solidFill>
                          <a:effectLst/>
                          <a:latin typeface="Arial" charset="0"/>
                          <a:ea typeface="ＭＳ Ｐゴシック" charset="-128"/>
                          <a:cs typeface="Arial" charset="0"/>
                        </a:rPr>
                        <a:t>3</a:t>
                      </a:r>
                      <a:r>
                        <a:rPr kumimoji="0" lang="en-GB" altLang="ja-JP" sz="2800" b="1" i="0" u="none" strike="noStrike" cap="none" normalizeH="0" baseline="-4000" dirty="0" smtClean="0">
                          <a:ln>
                            <a:noFill/>
                          </a:ln>
                          <a:solidFill>
                            <a:schemeClr val="tx1"/>
                          </a:solidFill>
                          <a:effectLst/>
                          <a:latin typeface="Arial" charset="0"/>
                          <a:ea typeface="ＭＳ Ｐゴシック" charset="-128"/>
                          <a:cs typeface="Arial" charset="0"/>
                        </a:rPr>
                        <a:t>)</a:t>
                      </a:r>
                    </a:p>
                  </a:txBody>
                  <a:tcPr marT="45728" marB="4572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dirty="0" smtClean="0">
                          <a:ln>
                            <a:noFill/>
                          </a:ln>
                          <a:solidFill>
                            <a:schemeClr val="tx1"/>
                          </a:solidFill>
                          <a:effectLst/>
                          <a:latin typeface="Arial" charset="0"/>
                          <a:ea typeface="ＭＳ Ｐゴシック" charset="-128"/>
                          <a:cs typeface="Arial" charset="0"/>
                        </a:rPr>
                        <a:t>Current T1 black hole (mm</a:t>
                      </a:r>
                      <a:r>
                        <a:rPr kumimoji="0" lang="en-GB" altLang="ja-JP" sz="2400" b="1" i="0" u="none" strike="noStrike" cap="none" normalizeH="0" baseline="30000" dirty="0" smtClean="0">
                          <a:ln>
                            <a:noFill/>
                          </a:ln>
                          <a:solidFill>
                            <a:schemeClr val="tx1"/>
                          </a:solidFill>
                          <a:effectLst/>
                          <a:latin typeface="Arial" charset="0"/>
                          <a:ea typeface="ＭＳ Ｐゴシック" charset="-128"/>
                          <a:cs typeface="Arial" charset="0"/>
                        </a:rPr>
                        <a:t>3</a:t>
                      </a:r>
                      <a:r>
                        <a:rPr kumimoji="0" lang="en-GB" altLang="ja-JP" sz="2800" b="1" i="0" u="none" strike="noStrike" cap="none" normalizeH="0" baseline="-4000" dirty="0" smtClean="0">
                          <a:ln>
                            <a:noFill/>
                          </a:ln>
                          <a:solidFill>
                            <a:schemeClr val="tx1"/>
                          </a:solidFill>
                          <a:effectLst/>
                          <a:latin typeface="Arial" charset="0"/>
                          <a:ea typeface="ＭＳ Ｐゴシック" charset="-128"/>
                          <a:cs typeface="Arial" charset="0"/>
                        </a:rPr>
                        <a:t>)</a:t>
                      </a:r>
                    </a:p>
                  </a:txBody>
                  <a:tcPr marT="45728" marB="4572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dirty="0" smtClean="0">
                          <a:ln>
                            <a:noFill/>
                          </a:ln>
                          <a:solidFill>
                            <a:schemeClr val="tx1"/>
                          </a:solidFill>
                          <a:effectLst/>
                          <a:latin typeface="Arial" charset="0"/>
                          <a:ea typeface="ＭＳ Ｐゴシック" charset="-128"/>
                          <a:cs typeface="Arial" charset="0"/>
                        </a:rPr>
                        <a:t>Normalised brain volume (%)</a:t>
                      </a:r>
                    </a:p>
                  </a:txBody>
                  <a:tcPr marT="45728" marB="45728"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5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PASAT-3</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endPar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endParaRPr>
                    </a:p>
                  </a:txBody>
                  <a:tcPr marT="45728" marB="45728"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0.274***</a:t>
                      </a:r>
                    </a:p>
                  </a:txBody>
                  <a:tcPr marT="45728" marB="45728"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0.260**</a:t>
                      </a:r>
                    </a:p>
                  </a:txBody>
                  <a:tcPr marT="45728" marB="45728"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0.288**</a:t>
                      </a:r>
                    </a:p>
                  </a:txBody>
                  <a:tcPr marT="45728" marB="45728"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0.494***</a:t>
                      </a:r>
                    </a:p>
                  </a:txBody>
                  <a:tcPr marT="45728" marB="45728"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392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COWAT</a:t>
                      </a:r>
                    </a:p>
                  </a:txBody>
                  <a:tcPr marT="45728" marB="45728"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0.375***</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0.476***</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0.467***</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0.400***</a:t>
                      </a:r>
                    </a:p>
                  </a:txBody>
                  <a:tcPr marT="45728" marB="45728" anchor="ctr" horzOverflow="overflow">
                    <a:lnL>
                      <a:noFill/>
                    </a:lnL>
                    <a:lnR cap="flat">
                      <a:noFill/>
                    </a:lnR>
                    <a:lnT>
                      <a:noFill/>
                    </a:lnT>
                    <a:lnB>
                      <a:noFill/>
                    </a:lnB>
                    <a:lnTlToBr>
                      <a:noFill/>
                    </a:lnTlToBr>
                    <a:lnBlToTr>
                      <a:noFill/>
                    </a:lnBlToTr>
                    <a:solidFill>
                      <a:schemeClr val="bg1"/>
                    </a:solidFill>
                  </a:tcPr>
                </a:tc>
              </a:tr>
              <a:tr h="375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SDMT</a:t>
                      </a:r>
                    </a:p>
                  </a:txBody>
                  <a:tcPr marT="45728" marB="45728"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0.455***</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0.582***</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0.552***</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0.614***</a:t>
                      </a:r>
                    </a:p>
                  </a:txBody>
                  <a:tcPr marT="45728" marB="45728" anchor="ctr" horzOverflow="overflow">
                    <a:lnL>
                      <a:noFill/>
                    </a:lnL>
                    <a:lnR cap="flat">
                      <a:noFill/>
                    </a:lnR>
                    <a:lnT>
                      <a:noFill/>
                    </a:lnT>
                    <a:lnB>
                      <a:noFill/>
                    </a:lnB>
                    <a:lnTlToBr>
                      <a:noFill/>
                    </a:lnTlToBr>
                    <a:lnBlToTr>
                      <a:noFill/>
                    </a:lnBlToTr>
                    <a:solidFill>
                      <a:schemeClr val="bg1"/>
                    </a:solidFill>
                  </a:tcPr>
                </a:tc>
              </a:tr>
              <a:tr h="375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CVLT-II</a:t>
                      </a:r>
                    </a:p>
                  </a:txBody>
                  <a:tcPr marT="45728" marB="45728"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0.244**</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0.383***</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0.316***</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0.316***</a:t>
                      </a:r>
                    </a:p>
                  </a:txBody>
                  <a:tcPr marT="45728" marB="45728" anchor="ctr" horzOverflow="overflow">
                    <a:lnL>
                      <a:noFill/>
                    </a:lnL>
                    <a:lnR cap="flat">
                      <a:noFill/>
                    </a:lnR>
                    <a:lnT>
                      <a:noFill/>
                    </a:lnT>
                    <a:lnB>
                      <a:noFill/>
                    </a:lnB>
                    <a:lnTlToBr>
                      <a:noFill/>
                    </a:lnTlToBr>
                    <a:lnBlToTr>
                      <a:noFill/>
                    </a:lnBlToTr>
                    <a:solidFill>
                      <a:schemeClr val="bg1"/>
                    </a:solidFill>
                  </a:tcPr>
                </a:tc>
              </a:tr>
              <a:tr h="3937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D-KEFS</a:t>
                      </a:r>
                    </a:p>
                  </a:txBody>
                  <a:tcPr marT="45728" marB="45728"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0.219**</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0.352***</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0.368***</a:t>
                      </a:r>
                    </a:p>
                  </a:txBody>
                  <a:tcPr marT="45728" marB="45728"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0.342***</a:t>
                      </a:r>
                    </a:p>
                  </a:txBody>
                  <a:tcPr marT="45728" marB="45728" anchor="ctr" horzOverflow="overflow">
                    <a:lnL>
                      <a:noFill/>
                    </a:lnL>
                    <a:lnR cap="flat">
                      <a:noFill/>
                    </a:lnR>
                    <a:lnT>
                      <a:noFill/>
                    </a:lnT>
                    <a:lnB>
                      <a:noFill/>
                    </a:lnB>
                    <a:lnTlToBr>
                      <a:noFill/>
                    </a:lnTlToBr>
                    <a:lnBlToTr>
                      <a:noFill/>
                    </a:lnBlToTr>
                    <a:solidFill>
                      <a:schemeClr val="bg1"/>
                    </a:solidFill>
                  </a:tcPr>
                </a:tc>
              </a:tr>
              <a:tr h="6748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Cognitive performance index</a:t>
                      </a:r>
                    </a:p>
                  </a:txBody>
                  <a:tcPr marT="45728" marB="45728"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0.398***</a:t>
                      </a:r>
                    </a:p>
                  </a:txBody>
                  <a:tcPr marT="45728" marB="45728"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0.504***</a:t>
                      </a:r>
                    </a:p>
                  </a:txBody>
                  <a:tcPr marT="45728" marB="45728"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 </a:t>
                      </a:r>
                      <a:r>
                        <a:rPr kumimoji="0" lang="en-GB" altLang="ja-JP" sz="2800" b="1" i="0" u="none" strike="noStrike" cap="none" normalizeH="0" baseline="-4000" smtClean="0">
                          <a:ln>
                            <a:noFill/>
                          </a:ln>
                          <a:solidFill>
                            <a:schemeClr val="tx1"/>
                          </a:solidFill>
                          <a:effectLst/>
                          <a:latin typeface="Arial Black"/>
                          <a:ea typeface="ＭＳ Ｐゴシック" charset="-128"/>
                          <a:cs typeface="Arial" charset="0"/>
                        </a:rPr>
                        <a:t>–</a:t>
                      </a:r>
                      <a:r>
                        <a:rPr kumimoji="0" lang="en-GB" altLang="ja-JP" sz="2800" b="1" i="0" u="none" strike="noStrike" cap="none" normalizeH="0" baseline="-4000" smtClean="0">
                          <a:ln>
                            <a:noFill/>
                          </a:ln>
                          <a:solidFill>
                            <a:schemeClr val="tx1"/>
                          </a:solidFill>
                          <a:effectLst/>
                          <a:latin typeface="Arial" charset="0"/>
                          <a:ea typeface="ＭＳ Ｐゴシック" charset="-128"/>
                          <a:cs typeface="Arial" charset="0"/>
                        </a:rPr>
                        <a:t>0.503***</a:t>
                      </a:r>
                    </a:p>
                  </a:txBody>
                  <a:tcPr marT="45728" marB="45728"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2800" b="1" i="0" u="none" strike="noStrike" cap="none" normalizeH="0" baseline="-4000" dirty="0" smtClean="0">
                          <a:ln>
                            <a:noFill/>
                          </a:ln>
                          <a:solidFill>
                            <a:schemeClr val="tx1"/>
                          </a:solidFill>
                          <a:effectLst/>
                          <a:latin typeface="Arial" charset="0"/>
                          <a:ea typeface="ＭＳ Ｐゴシック" charset="-128"/>
                          <a:cs typeface="Arial" charset="0"/>
                        </a:rPr>
                        <a:t>0.549***</a:t>
                      </a:r>
                    </a:p>
                  </a:txBody>
                  <a:tcPr marT="45728" marB="4572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6667" name="Rectangle 57"/>
          <p:cNvSpPr>
            <a:spLocks noChangeArrowheads="1"/>
          </p:cNvSpPr>
          <p:nvPr/>
        </p:nvSpPr>
        <p:spPr bwMode="auto">
          <a:xfrm>
            <a:off x="0" y="6524625"/>
            <a:ext cx="9144000" cy="333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6668" name="Text Box 58"/>
          <p:cNvSpPr txBox="1">
            <a:spLocks noChangeArrowheads="1"/>
          </p:cNvSpPr>
          <p:nvPr/>
        </p:nvSpPr>
        <p:spPr bwMode="auto">
          <a:xfrm>
            <a:off x="1979613" y="5181600"/>
            <a:ext cx="71643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b="1">
                <a:solidFill>
                  <a:schemeClr val="tx1"/>
                </a:solidFill>
                <a:latin typeface="Arial" charset="0"/>
              </a:defRPr>
            </a:lvl1pPr>
            <a:lvl2pPr marL="742950" indent="-285750" eaLnBrk="0" hangingPunct="0">
              <a:defRPr sz="1500" b="1">
                <a:solidFill>
                  <a:schemeClr val="tx1"/>
                </a:solidFill>
                <a:latin typeface="Arial" charset="0"/>
              </a:defRPr>
            </a:lvl2pPr>
            <a:lvl3pPr marL="1143000" indent="-228600" eaLnBrk="0" hangingPunct="0">
              <a:defRPr sz="1500" b="1">
                <a:solidFill>
                  <a:schemeClr val="tx1"/>
                </a:solidFill>
                <a:latin typeface="Arial" charset="0"/>
              </a:defRPr>
            </a:lvl3pPr>
            <a:lvl4pPr marL="1600200" indent="-228600" eaLnBrk="0" hangingPunct="0">
              <a:defRPr sz="1500" b="1">
                <a:solidFill>
                  <a:schemeClr val="tx1"/>
                </a:solidFill>
                <a:latin typeface="Arial" charset="0"/>
              </a:defRPr>
            </a:lvl4pPr>
            <a:lvl5pPr marL="2057400" indent="-228600" eaLnBrk="0" hangingPunct="0">
              <a:defRPr sz="1500" b="1">
                <a:solidFill>
                  <a:schemeClr val="tx1"/>
                </a:solidFill>
                <a:latin typeface="Arial" charset="0"/>
              </a:defRPr>
            </a:lvl5pPr>
            <a:lvl6pPr marL="2514600" indent="-228600" algn="ctr" eaLnBrk="0" fontAlgn="base" hangingPunct="0">
              <a:spcBef>
                <a:spcPct val="0"/>
              </a:spcBef>
              <a:spcAft>
                <a:spcPct val="0"/>
              </a:spcAft>
              <a:defRPr sz="1500" b="1">
                <a:solidFill>
                  <a:schemeClr val="tx1"/>
                </a:solidFill>
                <a:latin typeface="Arial" charset="0"/>
              </a:defRPr>
            </a:lvl6pPr>
            <a:lvl7pPr marL="2971800" indent="-228600" algn="ctr" eaLnBrk="0" fontAlgn="base" hangingPunct="0">
              <a:spcBef>
                <a:spcPct val="0"/>
              </a:spcBef>
              <a:spcAft>
                <a:spcPct val="0"/>
              </a:spcAft>
              <a:defRPr sz="1500" b="1">
                <a:solidFill>
                  <a:schemeClr val="tx1"/>
                </a:solidFill>
                <a:latin typeface="Arial" charset="0"/>
              </a:defRPr>
            </a:lvl7pPr>
            <a:lvl8pPr marL="3429000" indent="-228600" algn="ctr" eaLnBrk="0" fontAlgn="base" hangingPunct="0">
              <a:spcBef>
                <a:spcPct val="0"/>
              </a:spcBef>
              <a:spcAft>
                <a:spcPct val="0"/>
              </a:spcAft>
              <a:defRPr sz="1500" b="1">
                <a:solidFill>
                  <a:schemeClr val="tx1"/>
                </a:solidFill>
                <a:latin typeface="Arial" charset="0"/>
              </a:defRPr>
            </a:lvl8pPr>
            <a:lvl9pPr marL="3886200" indent="-228600" algn="ctr" eaLnBrk="0" fontAlgn="base" hangingPunct="0">
              <a:spcBef>
                <a:spcPct val="0"/>
              </a:spcBef>
              <a:spcAft>
                <a:spcPct val="0"/>
              </a:spcAft>
              <a:defRPr sz="1500" b="1">
                <a:solidFill>
                  <a:schemeClr val="tx1"/>
                </a:solidFill>
                <a:latin typeface="Arial" charset="0"/>
              </a:defRPr>
            </a:lvl9pPr>
          </a:lstStyle>
          <a:p>
            <a:r>
              <a:rPr lang="en-GB" altLang="ja-JP" sz="2000" baseline="-4000" dirty="0">
                <a:ea typeface="MS PGothic" pitchFamily="34" charset="-128"/>
              </a:rPr>
              <a:t>*</a:t>
            </a:r>
            <a:r>
              <a:rPr lang="en-GB" altLang="ja-JP" sz="2000" i="1" baseline="-4000" dirty="0">
                <a:ea typeface="MS PGothic" pitchFamily="34" charset="-128"/>
              </a:rPr>
              <a:t>p</a:t>
            </a:r>
            <a:r>
              <a:rPr lang="en-GB" altLang="ja-JP" sz="2000" baseline="-4000" dirty="0">
                <a:ea typeface="MS PGothic" pitchFamily="34" charset="-128"/>
              </a:rPr>
              <a:t>&lt;0.05; **</a:t>
            </a:r>
            <a:r>
              <a:rPr lang="en-GB" altLang="ja-JP" sz="2000" i="1" baseline="-4000" dirty="0">
                <a:ea typeface="MS PGothic" pitchFamily="34" charset="-128"/>
              </a:rPr>
              <a:t>p</a:t>
            </a:r>
            <a:r>
              <a:rPr lang="en-GB" altLang="ja-JP" sz="2000" baseline="-4000" dirty="0">
                <a:ea typeface="MS PGothic" pitchFamily="34" charset="-128"/>
              </a:rPr>
              <a:t>&lt;0.01; ***</a:t>
            </a:r>
            <a:r>
              <a:rPr lang="en-GB" altLang="ja-JP" sz="2000" i="1" baseline="-4000" dirty="0">
                <a:ea typeface="MS PGothic" pitchFamily="34" charset="-128"/>
              </a:rPr>
              <a:t>p</a:t>
            </a:r>
            <a:r>
              <a:rPr lang="en-GB" altLang="ja-JP" sz="2000" baseline="-4000" dirty="0">
                <a:ea typeface="MS PGothic" pitchFamily="34" charset="-128"/>
              </a:rPr>
              <a:t>&lt;0.001.</a:t>
            </a:r>
          </a:p>
          <a:p>
            <a:r>
              <a:rPr lang="en-GB" altLang="ja-JP" sz="2000" baseline="-4000" dirty="0">
                <a:ea typeface="MS PGothic" pitchFamily="34" charset="-128"/>
              </a:rPr>
              <a:t>BOD, burden of disease; EDSS, Expanded Disability Status Scale; </a:t>
            </a:r>
            <a:br>
              <a:rPr lang="en-GB" altLang="ja-JP" sz="2000" baseline="-4000" dirty="0">
                <a:ea typeface="MS PGothic" pitchFamily="34" charset="-128"/>
              </a:rPr>
            </a:br>
            <a:r>
              <a:rPr lang="en-GB" altLang="ja-JP" sz="2000" baseline="-4000" dirty="0">
                <a:ea typeface="MS PGothic" pitchFamily="34" charset="-128"/>
              </a:rPr>
              <a:t>MRI, magnetic resonance imaging.</a:t>
            </a:r>
          </a:p>
        </p:txBody>
      </p:sp>
      <p:sp>
        <p:nvSpPr>
          <p:cNvPr id="26669" name="Text Box 59"/>
          <p:cNvSpPr txBox="1">
            <a:spLocks noChangeArrowheads="1"/>
          </p:cNvSpPr>
          <p:nvPr/>
        </p:nvSpPr>
        <p:spPr bwMode="auto">
          <a:xfrm>
            <a:off x="0" y="6015038"/>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b="1">
                <a:solidFill>
                  <a:schemeClr val="tx1"/>
                </a:solidFill>
                <a:latin typeface="Arial" charset="0"/>
              </a:defRPr>
            </a:lvl1pPr>
            <a:lvl2pPr marL="742950" indent="-285750" eaLnBrk="0" hangingPunct="0">
              <a:defRPr sz="1500" b="1">
                <a:solidFill>
                  <a:schemeClr val="tx1"/>
                </a:solidFill>
                <a:latin typeface="Arial" charset="0"/>
              </a:defRPr>
            </a:lvl2pPr>
            <a:lvl3pPr marL="1143000" indent="-228600" eaLnBrk="0" hangingPunct="0">
              <a:defRPr sz="1500" b="1">
                <a:solidFill>
                  <a:schemeClr val="tx1"/>
                </a:solidFill>
                <a:latin typeface="Arial" charset="0"/>
              </a:defRPr>
            </a:lvl3pPr>
            <a:lvl4pPr marL="1600200" indent="-228600" eaLnBrk="0" hangingPunct="0">
              <a:defRPr sz="1500" b="1">
                <a:solidFill>
                  <a:schemeClr val="tx1"/>
                </a:solidFill>
                <a:latin typeface="Arial" charset="0"/>
              </a:defRPr>
            </a:lvl4pPr>
            <a:lvl5pPr marL="2057400" indent="-228600" eaLnBrk="0" hangingPunct="0">
              <a:defRPr sz="1500" b="1">
                <a:solidFill>
                  <a:schemeClr val="tx1"/>
                </a:solidFill>
                <a:latin typeface="Arial" charset="0"/>
              </a:defRPr>
            </a:lvl5pPr>
            <a:lvl6pPr marL="2514600" indent="-228600" algn="ctr" eaLnBrk="0" fontAlgn="base" hangingPunct="0">
              <a:spcBef>
                <a:spcPct val="0"/>
              </a:spcBef>
              <a:spcAft>
                <a:spcPct val="0"/>
              </a:spcAft>
              <a:defRPr sz="1500" b="1">
                <a:solidFill>
                  <a:schemeClr val="tx1"/>
                </a:solidFill>
                <a:latin typeface="Arial" charset="0"/>
              </a:defRPr>
            </a:lvl6pPr>
            <a:lvl7pPr marL="2971800" indent="-228600" algn="ctr" eaLnBrk="0" fontAlgn="base" hangingPunct="0">
              <a:spcBef>
                <a:spcPct val="0"/>
              </a:spcBef>
              <a:spcAft>
                <a:spcPct val="0"/>
              </a:spcAft>
              <a:defRPr sz="1500" b="1">
                <a:solidFill>
                  <a:schemeClr val="tx1"/>
                </a:solidFill>
                <a:latin typeface="Arial" charset="0"/>
              </a:defRPr>
            </a:lvl7pPr>
            <a:lvl8pPr marL="3429000" indent="-228600" algn="ctr" eaLnBrk="0" fontAlgn="base" hangingPunct="0">
              <a:spcBef>
                <a:spcPct val="0"/>
              </a:spcBef>
              <a:spcAft>
                <a:spcPct val="0"/>
              </a:spcAft>
              <a:defRPr sz="1500" b="1">
                <a:solidFill>
                  <a:schemeClr val="tx1"/>
                </a:solidFill>
                <a:latin typeface="Arial" charset="0"/>
              </a:defRPr>
            </a:lvl8pPr>
            <a:lvl9pPr marL="3886200" indent="-228600" algn="ctr" eaLnBrk="0" fontAlgn="base" hangingPunct="0">
              <a:spcBef>
                <a:spcPct val="0"/>
              </a:spcBef>
              <a:spcAft>
                <a:spcPct val="0"/>
              </a:spcAft>
              <a:defRPr sz="1500" b="1">
                <a:solidFill>
                  <a:schemeClr val="tx1"/>
                </a:solidFill>
                <a:latin typeface="Arial" charset="0"/>
              </a:defRPr>
            </a:lvl9pPr>
          </a:lstStyle>
          <a:p>
            <a:r>
              <a:rPr lang="en-GB" altLang="ja-JP" sz="2000" baseline="-4000">
                <a:ea typeface="MS PGothic" pitchFamily="34" charset="-128"/>
              </a:rPr>
              <a:t>Pearson partial correlation coefficients of cognitive raw scores and performance index</a:t>
            </a:r>
          </a:p>
          <a:p>
            <a:r>
              <a:rPr lang="en-GB" altLang="ja-JP" sz="2000" baseline="-4000">
                <a:ea typeface="MS PGothic" pitchFamily="34" charset="-128"/>
              </a:rPr>
              <a:t>with current EDSS and MRI values</a:t>
            </a:r>
            <a:endParaRPr lang="en-US" sz="2000" baseline="-4000"/>
          </a:p>
        </p:txBody>
      </p:sp>
      <p:sp>
        <p:nvSpPr>
          <p:cNvPr id="26670" name="TextBox 7"/>
          <p:cNvSpPr txBox="1">
            <a:spLocks noChangeArrowheads="1"/>
          </p:cNvSpPr>
          <p:nvPr/>
        </p:nvSpPr>
        <p:spPr bwMode="auto">
          <a:xfrm>
            <a:off x="5181600" y="6477000"/>
            <a:ext cx="3429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b="1">
                <a:solidFill>
                  <a:schemeClr val="tx1"/>
                </a:solidFill>
                <a:latin typeface="Arial" charset="0"/>
              </a:defRPr>
            </a:lvl1pPr>
            <a:lvl2pPr marL="742950" indent="-285750" eaLnBrk="0" hangingPunct="0">
              <a:defRPr sz="1500" b="1">
                <a:solidFill>
                  <a:schemeClr val="tx1"/>
                </a:solidFill>
                <a:latin typeface="Arial" charset="0"/>
              </a:defRPr>
            </a:lvl2pPr>
            <a:lvl3pPr marL="1143000" indent="-228600" eaLnBrk="0" hangingPunct="0">
              <a:defRPr sz="1500" b="1">
                <a:solidFill>
                  <a:schemeClr val="tx1"/>
                </a:solidFill>
                <a:latin typeface="Arial" charset="0"/>
              </a:defRPr>
            </a:lvl3pPr>
            <a:lvl4pPr marL="1600200" indent="-228600" eaLnBrk="0" hangingPunct="0">
              <a:defRPr sz="1500" b="1">
                <a:solidFill>
                  <a:schemeClr val="tx1"/>
                </a:solidFill>
                <a:latin typeface="Arial" charset="0"/>
              </a:defRPr>
            </a:lvl4pPr>
            <a:lvl5pPr marL="2057400" indent="-228600" eaLnBrk="0" hangingPunct="0">
              <a:defRPr sz="1500" b="1">
                <a:solidFill>
                  <a:schemeClr val="tx1"/>
                </a:solidFill>
                <a:latin typeface="Arial" charset="0"/>
              </a:defRPr>
            </a:lvl5pPr>
            <a:lvl6pPr marL="2514600" indent="-228600" algn="ctr" eaLnBrk="0" fontAlgn="base" hangingPunct="0">
              <a:spcBef>
                <a:spcPct val="0"/>
              </a:spcBef>
              <a:spcAft>
                <a:spcPct val="0"/>
              </a:spcAft>
              <a:defRPr sz="1500" b="1">
                <a:solidFill>
                  <a:schemeClr val="tx1"/>
                </a:solidFill>
                <a:latin typeface="Arial" charset="0"/>
              </a:defRPr>
            </a:lvl6pPr>
            <a:lvl7pPr marL="2971800" indent="-228600" algn="ctr" eaLnBrk="0" fontAlgn="base" hangingPunct="0">
              <a:spcBef>
                <a:spcPct val="0"/>
              </a:spcBef>
              <a:spcAft>
                <a:spcPct val="0"/>
              </a:spcAft>
              <a:defRPr sz="1500" b="1">
                <a:solidFill>
                  <a:schemeClr val="tx1"/>
                </a:solidFill>
                <a:latin typeface="Arial" charset="0"/>
              </a:defRPr>
            </a:lvl7pPr>
            <a:lvl8pPr marL="3429000" indent="-228600" algn="ctr" eaLnBrk="0" fontAlgn="base" hangingPunct="0">
              <a:spcBef>
                <a:spcPct val="0"/>
              </a:spcBef>
              <a:spcAft>
                <a:spcPct val="0"/>
              </a:spcAft>
              <a:defRPr sz="1500" b="1">
                <a:solidFill>
                  <a:schemeClr val="tx1"/>
                </a:solidFill>
                <a:latin typeface="Arial" charset="0"/>
              </a:defRPr>
            </a:lvl8pPr>
            <a:lvl9pPr marL="3886200" indent="-228600" algn="ctr" eaLnBrk="0" fontAlgn="base" hangingPunct="0">
              <a:spcBef>
                <a:spcPct val="0"/>
              </a:spcBef>
              <a:spcAft>
                <a:spcPct val="0"/>
              </a:spcAft>
              <a:defRPr sz="1500" b="1">
                <a:solidFill>
                  <a:schemeClr val="tx1"/>
                </a:solidFill>
                <a:latin typeface="Arial" charset="0"/>
              </a:defRPr>
            </a:lvl9pPr>
          </a:lstStyle>
          <a:p>
            <a:pPr eaLnBrk="1" hangingPunct="1"/>
            <a:r>
              <a:rPr lang="en-GB" dirty="0"/>
              <a:t>Langdon et al., </a:t>
            </a:r>
            <a:r>
              <a:rPr lang="en-GB" dirty="0" smtClean="0"/>
              <a:t>2010</a:t>
            </a:r>
            <a:endParaRPr lang="en-GB" dirty="0"/>
          </a:p>
        </p:txBody>
      </p:sp>
    </p:spTree>
    <p:extLst>
      <p:ext uri="{BB962C8B-B14F-4D97-AF65-F5344CB8AC3E}">
        <p14:creationId xmlns:p14="http://schemas.microsoft.com/office/powerpoint/2010/main" val="17244987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367" name="Group 135"/>
          <p:cNvGraphicFramePr>
            <a:graphicFrameLocks noGrp="1"/>
          </p:cNvGraphicFramePr>
          <p:nvPr>
            <p:extLst>
              <p:ext uri="{D42A27DB-BD31-4B8C-83A1-F6EECF244321}">
                <p14:modId xmlns:p14="http://schemas.microsoft.com/office/powerpoint/2010/main" val="1043861799"/>
              </p:ext>
            </p:extLst>
          </p:nvPr>
        </p:nvGraphicFramePr>
        <p:xfrm>
          <a:off x="152400" y="1700213"/>
          <a:ext cx="8451848" cy="2373630"/>
        </p:xfrm>
        <a:graphic>
          <a:graphicData uri="http://schemas.openxmlformats.org/drawingml/2006/table">
            <a:tbl>
              <a:tblPr/>
              <a:tblGrid>
                <a:gridCol w="1066800"/>
                <a:gridCol w="4669130"/>
                <a:gridCol w="971192"/>
                <a:gridCol w="920976"/>
                <a:gridCol w="823750"/>
              </a:tblGrid>
              <a:tr h="3984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GB" sz="2800" b="1" i="0" u="none" strike="noStrike" cap="none" normalizeH="0" baseline="-4000" dirty="0" smtClean="0">
                        <a:ln>
                          <a:noFill/>
                        </a:ln>
                        <a:solidFill>
                          <a:schemeClr val="tx1"/>
                        </a:solidFill>
                        <a:effectLst/>
                        <a:latin typeface="Arial" pitchFamily="34" charset="0"/>
                        <a:ea typeface="ＭＳ Ｐゴシック" charset="-128"/>
                        <a:cs typeface="Arial"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GB" sz="2800" b="1" i="0" u="none" strike="noStrike" cap="none" normalizeH="0" baseline="-4000" dirty="0" smtClean="0">
                        <a:ln>
                          <a:noFill/>
                        </a:ln>
                        <a:solidFill>
                          <a:schemeClr val="tx1"/>
                        </a:solidFill>
                        <a:effectLst/>
                        <a:latin typeface="Arial" pitchFamily="34" charset="0"/>
                        <a:ea typeface="ＭＳ Ｐゴシック" charset="-128"/>
                        <a:cs typeface="Arial"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18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Estimate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18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Standard error</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1800" b="1" i="1" u="none" strike="noStrike" cap="none" normalizeH="0" baseline="-4000" dirty="0" smtClean="0">
                          <a:ln>
                            <a:noFill/>
                          </a:ln>
                          <a:solidFill>
                            <a:schemeClr val="tx1"/>
                          </a:solidFill>
                          <a:effectLst/>
                          <a:latin typeface="Arial" pitchFamily="34" charset="0"/>
                          <a:ea typeface="ＭＳ Ｐゴシック" charset="-128"/>
                          <a:cs typeface="Arial" pitchFamily="34" charset="0"/>
                        </a:rPr>
                        <a:t>p</a:t>
                      </a:r>
                      <a:r>
                        <a:rPr kumimoji="0" lang="en-GB" altLang="ja-JP" sz="18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-value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GB" altLang="ja-JP" sz="2800" b="1" i="0" u="none" strike="noStrike" cap="none" normalizeH="0" baseline="-4000" dirty="0" smtClean="0">
                        <a:ln>
                          <a:noFill/>
                        </a:ln>
                        <a:solidFill>
                          <a:schemeClr val="tx1"/>
                        </a:solidFill>
                        <a:effectLst/>
                        <a:latin typeface="Arial" pitchFamily="34" charset="0"/>
                        <a:ea typeface="ＭＳ Ｐゴシック" charset="-128"/>
                        <a:cs typeface="Arial"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altLang="ja-JP" sz="16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Intercept</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1600" b="1" i="0" u="none" strike="noStrike" cap="none" normalizeH="0" baseline="-4000" dirty="0" smtClean="0">
                          <a:ln>
                            <a:noFill/>
                          </a:ln>
                          <a:solidFill>
                            <a:schemeClr val="tx1"/>
                          </a:solidFill>
                          <a:effectLst/>
                          <a:latin typeface="Arial Black"/>
                          <a:ea typeface="ＭＳ Ｐゴシック" charset="-128"/>
                          <a:cs typeface="Arial" pitchFamily="34" charset="0"/>
                        </a:rPr>
                        <a:t>–</a:t>
                      </a:r>
                      <a:r>
                        <a:rPr kumimoji="0" lang="en-GB" altLang="ja-JP" sz="16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14.9666</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16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3.5968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1600" b="1" i="0" u="none" strike="noStrike" cap="none" normalizeH="0" baseline="-4000" smtClean="0">
                          <a:ln>
                            <a:noFill/>
                          </a:ln>
                          <a:solidFill>
                            <a:schemeClr val="tx1"/>
                          </a:solidFill>
                          <a:effectLst/>
                          <a:latin typeface="Arial" pitchFamily="34" charset="0"/>
                          <a:ea typeface="ＭＳ Ｐゴシック" charset="-128"/>
                          <a:cs typeface="Arial" pitchFamily="34" charset="0"/>
                        </a:rPr>
                        <a:t>&lt;0.0001</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2603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Reserve</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Pre-morbid IQ</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smtClean="0">
                          <a:ln>
                            <a:noFill/>
                          </a:ln>
                          <a:solidFill>
                            <a:schemeClr val="tx1"/>
                          </a:solidFill>
                          <a:effectLst/>
                          <a:latin typeface="Arial" pitchFamily="34" charset="0"/>
                          <a:ea typeface="ＭＳ Ｐゴシック" charset="-128"/>
                          <a:cs typeface="Arial" pitchFamily="34" charset="0"/>
                        </a:rPr>
                        <a:t>    0.1495</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0.0331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smtClean="0">
                          <a:ln>
                            <a:noFill/>
                          </a:ln>
                          <a:solidFill>
                            <a:schemeClr val="tx1"/>
                          </a:solidFill>
                          <a:effectLst/>
                          <a:latin typeface="Arial" pitchFamily="34" charset="0"/>
                          <a:ea typeface="ＭＳ Ｐゴシック" charset="-128"/>
                          <a:cs typeface="Arial" pitchFamily="34" charset="0"/>
                        </a:rPr>
                        <a:t>&lt;0.0001</a:t>
                      </a:r>
                    </a:p>
                  </a:txBody>
                  <a:tcPr horzOverflow="overflow">
                    <a:lnL>
                      <a:noFill/>
                    </a:lnL>
                    <a:lnR cap="flat">
                      <a:noFill/>
                    </a:lnR>
                    <a:lnT>
                      <a:noFill/>
                    </a:lnT>
                    <a:lnB>
                      <a:noFill/>
                    </a:lnB>
                    <a:lnTlToBr>
                      <a:noFill/>
                    </a:lnTlToBr>
                    <a:lnBlToTr>
                      <a:noFill/>
                    </a:lnBlToTr>
                    <a:solidFill>
                      <a:schemeClr val="bg1"/>
                    </a:solidFill>
                  </a:tcPr>
                </a:tc>
              </a:tr>
              <a:tr h="2603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Disability</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EDSS at baseline</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smtClean="0">
                          <a:ln>
                            <a:noFill/>
                          </a:ln>
                          <a:solidFill>
                            <a:schemeClr val="tx1"/>
                          </a:solidFill>
                          <a:effectLst/>
                          <a:latin typeface="Arial" pitchFamily="34" charset="0"/>
                          <a:ea typeface="ＭＳ Ｐゴシック" charset="-128"/>
                          <a:cs typeface="Arial" pitchFamily="34" charset="0"/>
                        </a:rPr>
                        <a:t>  </a:t>
                      </a:r>
                      <a:r>
                        <a:rPr kumimoji="0" lang="en-GB" altLang="ja-JP" sz="2000" b="1" i="0" u="none" strike="noStrike" cap="none" normalizeH="0" baseline="-4000" smtClean="0">
                          <a:ln>
                            <a:noFill/>
                          </a:ln>
                          <a:solidFill>
                            <a:schemeClr val="tx1"/>
                          </a:solidFill>
                          <a:effectLst/>
                          <a:latin typeface="Arial Black"/>
                          <a:ea typeface="ＭＳ Ｐゴシック" charset="-128"/>
                          <a:cs typeface="Arial" pitchFamily="34" charset="0"/>
                        </a:rPr>
                        <a:t>–</a:t>
                      </a:r>
                      <a:r>
                        <a:rPr kumimoji="0" lang="en-GB" altLang="ja-JP" sz="2000" b="1" i="0" u="none" strike="noStrike" cap="none" normalizeH="0" baseline="-4000" smtClean="0">
                          <a:ln>
                            <a:noFill/>
                          </a:ln>
                          <a:solidFill>
                            <a:schemeClr val="tx1"/>
                          </a:solidFill>
                          <a:effectLst/>
                          <a:latin typeface="Arial" pitchFamily="34" charset="0"/>
                          <a:ea typeface="ＭＳ Ｐゴシック" charset="-128"/>
                          <a:cs typeface="Arial" pitchFamily="34" charset="0"/>
                        </a:rPr>
                        <a:t>0.9572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0.2413</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  0.0001</a:t>
                      </a:r>
                    </a:p>
                  </a:txBody>
                  <a:tcPr horzOverflow="overflow">
                    <a:lnL>
                      <a:noFill/>
                    </a:lnL>
                    <a:lnR cap="flat">
                      <a:noFill/>
                    </a:lnR>
                    <a:lnT>
                      <a:noFill/>
                    </a:lnT>
                    <a:lnB>
                      <a:noFill/>
                    </a:lnB>
                    <a:lnTlToBr>
                      <a:noFill/>
                    </a:lnTlToBr>
                    <a:lnBlToTr>
                      <a:noFill/>
                    </a:lnBlToTr>
                    <a:solidFill>
                      <a:schemeClr val="bg1"/>
                    </a:solidFill>
                  </a:tcPr>
                </a:tc>
              </a:tr>
              <a:tr h="3619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da-DK"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Lesions</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da-DK"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MRI T2 BOD at baseline (mm</a:t>
                      </a:r>
                      <a:r>
                        <a:rPr kumimoji="0" lang="da-DK" altLang="ja-JP" sz="2000" b="1"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2</a:t>
                      </a:r>
                      <a:r>
                        <a:rPr kumimoji="0" lang="da-DK"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  </a:t>
                      </a:r>
                      <a:r>
                        <a:rPr kumimoji="0" lang="en-GB" altLang="ja-JP" sz="2000" b="1" i="0" u="none" strike="noStrike" cap="none" normalizeH="0" baseline="-4000" dirty="0" smtClean="0">
                          <a:ln>
                            <a:noFill/>
                          </a:ln>
                          <a:solidFill>
                            <a:schemeClr val="tx1"/>
                          </a:solidFill>
                          <a:effectLst/>
                          <a:latin typeface="Arial Black"/>
                          <a:ea typeface="ＭＳ Ｐゴシック" charset="-128"/>
                          <a:cs typeface="Arial" pitchFamily="34" charset="0"/>
                        </a:rPr>
                        <a:t>–</a:t>
                      </a: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0.0009</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smtClean="0">
                          <a:ln>
                            <a:noFill/>
                          </a:ln>
                          <a:solidFill>
                            <a:schemeClr val="tx1"/>
                          </a:solidFill>
                          <a:effectLst/>
                          <a:latin typeface="Arial" pitchFamily="34" charset="0"/>
                          <a:ea typeface="ＭＳ Ｐゴシック" charset="-128"/>
                          <a:cs typeface="Arial" pitchFamily="34" charset="0"/>
                        </a:rPr>
                        <a:t>0.0002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&lt;0.0001</a:t>
                      </a:r>
                    </a:p>
                  </a:txBody>
                  <a:tcPr horzOverflow="overflow">
                    <a:lnL>
                      <a:noFill/>
                    </a:lnL>
                    <a:lnR cap="flat">
                      <a:noFill/>
                    </a:lnR>
                    <a:lnT>
                      <a:noFill/>
                    </a:lnT>
                    <a:lnB>
                      <a:noFill/>
                    </a:lnB>
                    <a:lnTlToBr>
                      <a:noFill/>
                    </a:lnTlToBr>
                    <a:lnBlToTr>
                      <a:noFill/>
                    </a:lnBlToTr>
                    <a:solidFill>
                      <a:schemeClr val="bg1"/>
                    </a:solidFill>
                  </a:tcPr>
                </a:tc>
              </a:tr>
              <a:tr h="2603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Disability</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Change in EDSS from baseline to last visit after 2 years</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  </a:t>
                      </a:r>
                      <a:r>
                        <a:rPr kumimoji="0" lang="en-GB" altLang="ja-JP" sz="2000" b="1" i="0" u="none" strike="noStrike" cap="none" normalizeH="0" baseline="-4000" dirty="0" smtClean="0">
                          <a:ln>
                            <a:noFill/>
                          </a:ln>
                          <a:solidFill>
                            <a:schemeClr val="tx1"/>
                          </a:solidFill>
                          <a:effectLst/>
                          <a:latin typeface="Arial Black"/>
                          <a:ea typeface="ＭＳ Ｐゴシック" charset="-128"/>
                          <a:cs typeface="Arial" pitchFamily="34" charset="0"/>
                        </a:rPr>
                        <a:t>–</a:t>
                      </a: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0.4642</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0.2371</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smtClean="0">
                          <a:ln>
                            <a:noFill/>
                          </a:ln>
                          <a:solidFill>
                            <a:schemeClr val="tx1"/>
                          </a:solidFill>
                          <a:effectLst/>
                          <a:latin typeface="Arial" pitchFamily="34" charset="0"/>
                          <a:ea typeface="ＭＳ Ｐゴシック" charset="-128"/>
                          <a:cs typeface="Arial" pitchFamily="34" charset="0"/>
                        </a:rPr>
                        <a:t>  0.0526</a:t>
                      </a:r>
                    </a:p>
                  </a:txBody>
                  <a:tcPr horzOverflow="overflow">
                    <a:lnL>
                      <a:noFill/>
                    </a:lnL>
                    <a:lnR cap="flat">
                      <a:noFill/>
                    </a:lnR>
                    <a:lnT>
                      <a:noFill/>
                    </a:lnT>
                    <a:lnB>
                      <a:noFill/>
                    </a:lnB>
                    <a:lnTlToBr>
                      <a:noFill/>
                    </a:lnTlToBr>
                    <a:lnBlToTr>
                      <a:noFill/>
                    </a:lnBlToTr>
                    <a:solidFill>
                      <a:schemeClr val="bg1"/>
                    </a:solidFill>
                  </a:tcPr>
                </a:tc>
              </a:tr>
              <a:tr h="2603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smtClean="0">
                          <a:ln>
                            <a:noFill/>
                          </a:ln>
                          <a:solidFill>
                            <a:schemeClr val="tx1"/>
                          </a:solidFill>
                          <a:effectLst/>
                          <a:latin typeface="Arial" pitchFamily="34" charset="0"/>
                          <a:ea typeface="ＭＳ Ｐゴシック" charset="-128"/>
                          <a:cs typeface="Arial" pitchFamily="34" charset="0"/>
                        </a:rPr>
                        <a:t>Lesions</a:t>
                      </a:r>
                      <a:endPar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MRI T2 activity at Year 2</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Black"/>
                          <a:ea typeface="ＭＳ Ｐゴシック" charset="-128"/>
                          <a:cs typeface="Arial" pitchFamily="34" charset="0"/>
                        </a:rPr>
                        <a:t>–</a:t>
                      </a: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0.2314</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0.0881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altLang="ja-JP" sz="2000" b="1" i="0" u="none" strike="noStrike" cap="none" normalizeH="0" baseline="-4000" dirty="0" smtClean="0">
                          <a:ln>
                            <a:noFill/>
                          </a:ln>
                          <a:solidFill>
                            <a:schemeClr val="tx1"/>
                          </a:solidFill>
                          <a:effectLst/>
                          <a:latin typeface="Arial" pitchFamily="34" charset="0"/>
                          <a:ea typeface="ＭＳ Ｐゴシック" charset="-128"/>
                          <a:cs typeface="Arial" pitchFamily="34" charset="0"/>
                        </a:rPr>
                        <a:t>  0.0098</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5282" name="Rectangle 50"/>
          <p:cNvSpPr>
            <a:spLocks noGrp="1" noChangeArrowheads="1"/>
          </p:cNvSpPr>
          <p:nvPr>
            <p:ph type="title"/>
          </p:nvPr>
        </p:nvSpPr>
        <p:spPr>
          <a:xfrm>
            <a:off x="250825" y="642938"/>
            <a:ext cx="8642350" cy="1143000"/>
          </a:xfrm>
        </p:spPr>
        <p:txBody>
          <a:bodyPr>
            <a:normAutofit fontScale="90000"/>
          </a:bodyPr>
          <a:lstStyle/>
          <a:p>
            <a:r>
              <a:rPr lang="en-GB" sz="3100" dirty="0" smtClean="0">
                <a:ea typeface="ＭＳ Ｐゴシック" charset="-128"/>
              </a:rPr>
              <a:t>Early disease characteristics are only </a:t>
            </a:r>
            <a:br>
              <a:rPr lang="en-GB" sz="3100" dirty="0" smtClean="0">
                <a:ea typeface="ＭＳ Ｐゴシック" charset="-128"/>
              </a:rPr>
            </a:br>
            <a:r>
              <a:rPr lang="en-GB" sz="3100" dirty="0" smtClean="0">
                <a:ea typeface="ＭＳ Ｐゴシック" charset="-128"/>
              </a:rPr>
              <a:t>significant </a:t>
            </a:r>
            <a:r>
              <a:rPr lang="en-GB" sz="3100" dirty="0">
                <a:ea typeface="ＭＳ Ｐゴシック" charset="-128"/>
              </a:rPr>
              <a:t>independent predictors of cognition at 16 years</a:t>
            </a:r>
            <a:r>
              <a:rPr lang="en-GB" sz="2600" dirty="0">
                <a:ea typeface="ＭＳ Ｐゴシック" charset="-128"/>
              </a:rPr>
              <a:t/>
            </a:r>
            <a:br>
              <a:rPr lang="en-GB" sz="2600" dirty="0">
                <a:ea typeface="ＭＳ Ｐゴシック" charset="-128"/>
              </a:rPr>
            </a:br>
            <a:endParaRPr lang="en-US" sz="2600" dirty="0">
              <a:ea typeface="ＭＳ Ｐゴシック" charset="-128"/>
            </a:endParaRPr>
          </a:p>
        </p:txBody>
      </p:sp>
      <p:sp>
        <p:nvSpPr>
          <p:cNvPr id="95281" name="Rectangle 49"/>
          <p:cNvSpPr>
            <a:spLocks noChangeArrowheads="1"/>
          </p:cNvSpPr>
          <p:nvPr/>
        </p:nvSpPr>
        <p:spPr bwMode="auto">
          <a:xfrm>
            <a:off x="1476375" y="4941888"/>
            <a:ext cx="759618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ja-JP" sz="2000" b="1" baseline="-4000">
                <a:latin typeface="Arial" pitchFamily="34" charset="0"/>
              </a:rPr>
              <a:t>Fitted linear regression model, using </a:t>
            </a:r>
            <a:r>
              <a:rPr lang="en-GB" altLang="ja-JP" sz="2000" b="1" i="1" baseline="-4000">
                <a:latin typeface="Arial" pitchFamily="34" charset="0"/>
              </a:rPr>
              <a:t>p</a:t>
            </a:r>
            <a:r>
              <a:rPr lang="en-GB" altLang="ja-JP" sz="2000" b="1" baseline="-4000">
                <a:latin typeface="Arial" pitchFamily="34" charset="0"/>
              </a:rPr>
              <a:t>=0.10 to stay in the model. Model fit: R</a:t>
            </a:r>
            <a:r>
              <a:rPr lang="en-GB" altLang="ja-JP" sz="2000" b="1" baseline="-4000">
                <a:latin typeface="Arial Black"/>
              </a:rPr>
              <a:t>²</a:t>
            </a:r>
            <a:r>
              <a:rPr lang="en-GB" altLang="ja-JP" sz="2000" b="1" baseline="-4000">
                <a:latin typeface="Arial" pitchFamily="34" charset="0"/>
              </a:rPr>
              <a:t>=0.4452</a:t>
            </a:r>
          </a:p>
          <a:p>
            <a:pPr eaLnBrk="0" hangingPunct="0"/>
            <a:r>
              <a:rPr lang="en-GB" altLang="ja-JP" sz="2000" b="1" baseline="-4000">
                <a:latin typeface="Arial" pitchFamily="34" charset="0"/>
              </a:rPr>
              <a:t>BOD, burden of disease; EDSS, Expanded Disability Status Scale; MRI, magnetic resonance imaging.</a:t>
            </a:r>
            <a:endParaRPr lang="en-US" sz="2000" b="1" baseline="-4000">
              <a:latin typeface="Arial" pitchFamily="34" charset="0"/>
            </a:endParaRPr>
          </a:p>
          <a:p>
            <a:pPr eaLnBrk="0" hangingPunct="0"/>
            <a:endParaRPr lang="en-US" sz="2000" b="1" baseline="-4000">
              <a:latin typeface="Arial" pitchFamily="34" charset="0"/>
            </a:endParaRPr>
          </a:p>
        </p:txBody>
      </p:sp>
      <p:sp>
        <p:nvSpPr>
          <p:cNvPr id="2" name="TextBox 1"/>
          <p:cNvSpPr txBox="1"/>
          <p:nvPr/>
        </p:nvSpPr>
        <p:spPr>
          <a:xfrm>
            <a:off x="5334000" y="6248400"/>
            <a:ext cx="3810000" cy="369332"/>
          </a:xfrm>
          <a:prstGeom prst="rect">
            <a:avLst/>
          </a:prstGeom>
          <a:noFill/>
        </p:spPr>
        <p:txBody>
          <a:bodyPr wrap="square" rtlCol="0">
            <a:spAutoFit/>
          </a:bodyPr>
          <a:lstStyle/>
          <a:p>
            <a:r>
              <a:rPr lang="en-GB" sz="1800" dirty="0" smtClean="0">
                <a:latin typeface="+mn-lt"/>
              </a:rPr>
              <a:t>Study funded by Bayer Healthcare</a:t>
            </a:r>
            <a:endParaRPr lang="en-GB" sz="1800" dirty="0">
              <a:latin typeface="+mn-lt"/>
            </a:endParaRPr>
          </a:p>
        </p:txBody>
      </p:sp>
      <p:sp>
        <p:nvSpPr>
          <p:cNvPr id="3" name="TextBox 2"/>
          <p:cNvSpPr txBox="1"/>
          <p:nvPr/>
        </p:nvSpPr>
        <p:spPr>
          <a:xfrm>
            <a:off x="304800" y="6433066"/>
            <a:ext cx="3200400" cy="369332"/>
          </a:xfrm>
          <a:prstGeom prst="rect">
            <a:avLst/>
          </a:prstGeom>
          <a:noFill/>
        </p:spPr>
        <p:txBody>
          <a:bodyPr wrap="square" rtlCol="0">
            <a:spAutoFit/>
          </a:bodyPr>
          <a:lstStyle/>
          <a:p>
            <a:r>
              <a:rPr lang="en-GB" sz="1800" dirty="0" smtClean="0">
                <a:latin typeface="+mn-lt"/>
              </a:rPr>
              <a:t>Langdon et al., 2010</a:t>
            </a:r>
            <a:endParaRPr lang="en-GB" sz="1800" dirty="0">
              <a:latin typeface="+mn-lt"/>
            </a:endParaRPr>
          </a:p>
        </p:txBody>
      </p:sp>
    </p:spTree>
    <p:extLst>
      <p:ext uri="{BB962C8B-B14F-4D97-AF65-F5344CB8AC3E}">
        <p14:creationId xmlns:p14="http://schemas.microsoft.com/office/powerpoint/2010/main" val="23973704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“Cognitive MS”</a:t>
            </a:r>
            <a:br>
              <a:rPr lang="en-GB" b="1" dirty="0"/>
            </a:br>
            <a:endParaRPr lang="en-GB" dirty="0"/>
          </a:p>
        </p:txBody>
      </p:sp>
      <p:sp>
        <p:nvSpPr>
          <p:cNvPr id="3" name="Content Placeholder 2"/>
          <p:cNvSpPr>
            <a:spLocks noGrp="1"/>
          </p:cNvSpPr>
          <p:nvPr>
            <p:ph idx="1"/>
          </p:nvPr>
        </p:nvSpPr>
        <p:spPr>
          <a:xfrm>
            <a:off x="457200" y="1066801"/>
            <a:ext cx="8229600" cy="3429000"/>
          </a:xfrm>
        </p:spPr>
        <p:txBody>
          <a:bodyPr>
            <a:normAutofit/>
          </a:bodyPr>
          <a:lstStyle/>
          <a:p>
            <a:r>
              <a:rPr lang="en-GB" dirty="0" smtClean="0"/>
              <a:t>Case reports of individuals presenting with debilitating cognitive dysfunction </a:t>
            </a:r>
          </a:p>
          <a:p>
            <a:r>
              <a:rPr lang="en-GB" dirty="0" smtClean="0"/>
              <a:t>Relative absence of physical motor or sensory impairments</a:t>
            </a:r>
          </a:p>
          <a:p>
            <a:r>
              <a:rPr lang="en-GB" dirty="0" smtClean="0"/>
              <a:t>May remain undiagnosed or misdiagnosed for years</a:t>
            </a:r>
          </a:p>
          <a:p>
            <a:endParaRPr lang="en-GB" dirty="0"/>
          </a:p>
          <a:p>
            <a:pPr marL="0" indent="0">
              <a:buNone/>
            </a:pPr>
            <a:endParaRPr lang="en-GB" dirty="0"/>
          </a:p>
        </p:txBody>
      </p:sp>
      <p:sp>
        <p:nvSpPr>
          <p:cNvPr id="4" name="TextBox 3"/>
          <p:cNvSpPr txBox="1"/>
          <p:nvPr/>
        </p:nvSpPr>
        <p:spPr>
          <a:xfrm>
            <a:off x="371474" y="4343400"/>
            <a:ext cx="8772525" cy="2492990"/>
          </a:xfrm>
          <a:prstGeom prst="rect">
            <a:avLst/>
          </a:prstGeom>
          <a:noFill/>
        </p:spPr>
        <p:txBody>
          <a:bodyPr wrap="square" rtlCol="0">
            <a:spAutoFit/>
          </a:bodyPr>
          <a:lstStyle/>
          <a:p>
            <a:r>
              <a:rPr lang="en-GB" sz="1200" dirty="0" err="1" smtClean="0">
                <a:latin typeface="+mn-lt"/>
              </a:rPr>
              <a:t>Larner</a:t>
            </a:r>
            <a:r>
              <a:rPr lang="en-GB" sz="1200" dirty="0" smtClean="0">
                <a:latin typeface="+mn-lt"/>
              </a:rPr>
              <a:t> </a:t>
            </a:r>
            <a:r>
              <a:rPr lang="en-GB" sz="1200" dirty="0">
                <a:latin typeface="+mn-lt"/>
              </a:rPr>
              <a:t>A, Young C. Acute amnesia in MS revisited. </a:t>
            </a:r>
            <a:r>
              <a:rPr lang="en-GB" sz="1200" dirty="0" err="1">
                <a:latin typeface="+mn-lt"/>
              </a:rPr>
              <a:t>Int</a:t>
            </a:r>
            <a:r>
              <a:rPr lang="en-GB" sz="1200" dirty="0">
                <a:latin typeface="+mn-lt"/>
              </a:rPr>
              <a:t> MS J 2009;16:102-4.</a:t>
            </a:r>
          </a:p>
          <a:p>
            <a:r>
              <a:rPr lang="en-GB" sz="1200" dirty="0" smtClean="0">
                <a:latin typeface="+mn-lt"/>
              </a:rPr>
              <a:t>Staff </a:t>
            </a:r>
            <a:r>
              <a:rPr lang="en-GB" sz="1200" dirty="0">
                <a:latin typeface="+mn-lt"/>
              </a:rPr>
              <a:t>N, Claudia X, </a:t>
            </a:r>
            <a:r>
              <a:rPr lang="en-GB" sz="1200" dirty="0" err="1">
                <a:latin typeface="+mn-lt"/>
              </a:rPr>
              <a:t>Lucchinetti</a:t>
            </a:r>
            <a:r>
              <a:rPr lang="en-GB" sz="1200" dirty="0">
                <a:latin typeface="+mn-lt"/>
              </a:rPr>
              <a:t> C, et al. Multiple sclerosis with predominant, severe cognitive impairment. Arch </a:t>
            </a:r>
            <a:r>
              <a:rPr lang="en-GB" sz="1200" dirty="0" err="1">
                <a:latin typeface="+mn-lt"/>
              </a:rPr>
              <a:t>Neurol</a:t>
            </a:r>
            <a:r>
              <a:rPr lang="en-GB" sz="1200" dirty="0">
                <a:latin typeface="+mn-lt"/>
              </a:rPr>
              <a:t> 2009;66:1139-43.</a:t>
            </a:r>
          </a:p>
          <a:p>
            <a:r>
              <a:rPr lang="en-GB" sz="1200" dirty="0" err="1" smtClean="0">
                <a:latin typeface="+mn-lt"/>
              </a:rPr>
              <a:t>Zarei</a:t>
            </a:r>
            <a:r>
              <a:rPr lang="en-GB" sz="1200" dirty="0" smtClean="0">
                <a:latin typeface="+mn-lt"/>
              </a:rPr>
              <a:t> </a:t>
            </a:r>
            <a:r>
              <a:rPr lang="en-GB" sz="1200" dirty="0">
                <a:latin typeface="+mn-lt"/>
              </a:rPr>
              <a:t>M, </a:t>
            </a:r>
            <a:r>
              <a:rPr lang="en-GB" sz="1200" dirty="0" err="1">
                <a:latin typeface="+mn-lt"/>
              </a:rPr>
              <a:t>Chandran</a:t>
            </a:r>
            <a:r>
              <a:rPr lang="en-GB" sz="1200" dirty="0">
                <a:latin typeface="+mn-lt"/>
              </a:rPr>
              <a:t> S, </a:t>
            </a:r>
            <a:r>
              <a:rPr lang="en-GB" sz="1200" dirty="0" err="1">
                <a:latin typeface="+mn-lt"/>
              </a:rPr>
              <a:t>Compston</a:t>
            </a:r>
            <a:r>
              <a:rPr lang="en-GB" sz="1200" dirty="0">
                <a:latin typeface="+mn-lt"/>
              </a:rPr>
              <a:t> A, et al. Cognitive presentation of multiple sclerosis: evidence for a cortical variant. J </a:t>
            </a:r>
            <a:r>
              <a:rPr lang="en-GB" sz="1200" dirty="0" err="1">
                <a:latin typeface="+mn-lt"/>
              </a:rPr>
              <a:t>Neurol</a:t>
            </a:r>
            <a:r>
              <a:rPr lang="en-GB" sz="1200" dirty="0">
                <a:latin typeface="+mn-lt"/>
              </a:rPr>
              <a:t> </a:t>
            </a:r>
            <a:r>
              <a:rPr lang="en-GB" sz="1200" dirty="0" err="1">
                <a:latin typeface="+mn-lt"/>
              </a:rPr>
              <a:t>Neurosurg</a:t>
            </a:r>
            <a:r>
              <a:rPr lang="en-GB" sz="1200" dirty="0">
                <a:latin typeface="+mn-lt"/>
              </a:rPr>
              <a:t> Psychiatry 2003;74:872-7.</a:t>
            </a:r>
          </a:p>
          <a:p>
            <a:r>
              <a:rPr lang="en-GB" sz="1200" dirty="0" err="1" smtClean="0">
                <a:latin typeface="+mn-lt"/>
              </a:rPr>
              <a:t>Zarei</a:t>
            </a:r>
            <a:r>
              <a:rPr lang="en-GB" sz="1200" dirty="0" smtClean="0">
                <a:latin typeface="+mn-lt"/>
              </a:rPr>
              <a:t> </a:t>
            </a:r>
            <a:r>
              <a:rPr lang="en-GB" sz="1200" dirty="0">
                <a:latin typeface="+mn-lt"/>
              </a:rPr>
              <a:t>M. Clinical characteristics of cortical multiple sclerosis. J </a:t>
            </a:r>
            <a:r>
              <a:rPr lang="en-GB" sz="1200" dirty="0" err="1">
                <a:latin typeface="+mn-lt"/>
              </a:rPr>
              <a:t>Neurol</a:t>
            </a:r>
            <a:r>
              <a:rPr lang="en-GB" sz="1200" dirty="0">
                <a:latin typeface="+mn-lt"/>
              </a:rPr>
              <a:t> </a:t>
            </a:r>
            <a:r>
              <a:rPr lang="en-GB" sz="1200" dirty="0" err="1">
                <a:latin typeface="+mn-lt"/>
              </a:rPr>
              <a:t>Sci</a:t>
            </a:r>
            <a:r>
              <a:rPr lang="en-GB" sz="1200" dirty="0">
                <a:latin typeface="+mn-lt"/>
              </a:rPr>
              <a:t> 2006;245:53-8.</a:t>
            </a:r>
          </a:p>
          <a:p>
            <a:r>
              <a:rPr lang="en-GB" sz="1200" dirty="0" smtClean="0">
                <a:latin typeface="+mn-lt"/>
              </a:rPr>
              <a:t>Ferraro </a:t>
            </a:r>
            <a:r>
              <a:rPr lang="en-GB" sz="1200" dirty="0">
                <a:latin typeface="+mn-lt"/>
              </a:rPr>
              <a:t>D, Maria Simone A, </a:t>
            </a:r>
            <a:r>
              <a:rPr lang="en-GB" sz="1200" dirty="0" err="1">
                <a:latin typeface="+mn-lt"/>
              </a:rPr>
              <a:t>Merelli</a:t>
            </a:r>
            <a:r>
              <a:rPr lang="en-GB" sz="1200" dirty="0">
                <a:latin typeface="+mn-lt"/>
              </a:rPr>
              <a:t> E, et al. Isolated progressive cognitive impairment and depression in a patient with </a:t>
            </a:r>
            <a:r>
              <a:rPr lang="en-GB" sz="1200" dirty="0" err="1">
                <a:latin typeface="+mn-lt"/>
              </a:rPr>
              <a:t>neuroradiological</a:t>
            </a:r>
            <a:r>
              <a:rPr lang="en-GB" sz="1200" dirty="0">
                <a:latin typeface="+mn-lt"/>
              </a:rPr>
              <a:t> features suggestive of multiple sclerosis. </a:t>
            </a:r>
            <a:r>
              <a:rPr lang="en-GB" sz="1200" dirty="0" err="1">
                <a:latin typeface="+mn-lt"/>
              </a:rPr>
              <a:t>Neurol</a:t>
            </a:r>
            <a:r>
              <a:rPr lang="en-GB" sz="1200" dirty="0">
                <a:latin typeface="+mn-lt"/>
              </a:rPr>
              <a:t> </a:t>
            </a:r>
            <a:r>
              <a:rPr lang="en-GB" sz="1200" dirty="0" err="1">
                <a:latin typeface="+mn-lt"/>
              </a:rPr>
              <a:t>Sci</a:t>
            </a:r>
            <a:r>
              <a:rPr lang="en-GB" sz="1200" dirty="0">
                <a:latin typeface="+mn-lt"/>
              </a:rPr>
              <a:t> 2011;32:695-7.</a:t>
            </a:r>
          </a:p>
          <a:p>
            <a:r>
              <a:rPr lang="en-GB" sz="1200" dirty="0" smtClean="0">
                <a:latin typeface="+mn-lt"/>
              </a:rPr>
              <a:t>Fontaine </a:t>
            </a:r>
            <a:r>
              <a:rPr lang="en-GB" sz="1200" dirty="0">
                <a:latin typeface="+mn-lt"/>
              </a:rPr>
              <a:t>B, </a:t>
            </a:r>
            <a:r>
              <a:rPr lang="en-GB" sz="1200" dirty="0" err="1">
                <a:latin typeface="+mn-lt"/>
              </a:rPr>
              <a:t>Seilhean</a:t>
            </a:r>
            <a:r>
              <a:rPr lang="en-GB" sz="1200" dirty="0">
                <a:latin typeface="+mn-lt"/>
              </a:rPr>
              <a:t> D, </a:t>
            </a:r>
            <a:r>
              <a:rPr lang="en-GB" sz="1200" dirty="0" err="1">
                <a:latin typeface="+mn-lt"/>
              </a:rPr>
              <a:t>Tourbah</a:t>
            </a:r>
            <a:r>
              <a:rPr lang="en-GB" sz="1200" dirty="0">
                <a:latin typeface="+mn-lt"/>
              </a:rPr>
              <a:t> A, et al. Dementia in two historically confirmed cases of multiple sclerosis: one case with isolated dementia and one case associated with psychiatric symptoms.  J </a:t>
            </a:r>
            <a:r>
              <a:rPr lang="en-GB" sz="1200" dirty="0" err="1">
                <a:latin typeface="+mn-lt"/>
              </a:rPr>
              <a:t>Neurol</a:t>
            </a:r>
            <a:r>
              <a:rPr lang="en-GB" sz="1200" dirty="0">
                <a:latin typeface="+mn-lt"/>
              </a:rPr>
              <a:t> </a:t>
            </a:r>
            <a:r>
              <a:rPr lang="en-GB" sz="1200" dirty="0" err="1">
                <a:latin typeface="+mn-lt"/>
              </a:rPr>
              <a:t>Neurosurg</a:t>
            </a:r>
            <a:r>
              <a:rPr lang="en-GB" sz="1200" dirty="0">
                <a:latin typeface="+mn-lt"/>
              </a:rPr>
              <a:t> Psychiatry 1994;57:353-9.</a:t>
            </a:r>
          </a:p>
          <a:p>
            <a:r>
              <a:rPr lang="en-GB" sz="1200" dirty="0" err="1" smtClean="0">
                <a:latin typeface="+mn-lt"/>
              </a:rPr>
              <a:t>Stoquart-Elsankari</a:t>
            </a:r>
            <a:r>
              <a:rPr lang="en-GB" sz="1200" dirty="0" smtClean="0">
                <a:latin typeface="+mn-lt"/>
              </a:rPr>
              <a:t> </a:t>
            </a:r>
            <a:r>
              <a:rPr lang="en-GB" sz="1200" dirty="0">
                <a:latin typeface="+mn-lt"/>
              </a:rPr>
              <a:t>S, </a:t>
            </a:r>
            <a:r>
              <a:rPr lang="en-GB" sz="1200" dirty="0" err="1">
                <a:latin typeface="+mn-lt"/>
              </a:rPr>
              <a:t>Perin</a:t>
            </a:r>
            <a:r>
              <a:rPr lang="en-GB" sz="1200" dirty="0">
                <a:latin typeface="+mn-lt"/>
              </a:rPr>
              <a:t> B, Lehmann P, et al. Cognitive forms of multiple sclerosis: report of a dementia case. </a:t>
            </a:r>
            <a:r>
              <a:rPr lang="en-GB" sz="1200" dirty="0" err="1">
                <a:latin typeface="+mn-lt"/>
              </a:rPr>
              <a:t>Clin</a:t>
            </a:r>
            <a:r>
              <a:rPr lang="en-GB" sz="1200" dirty="0">
                <a:latin typeface="+mn-lt"/>
              </a:rPr>
              <a:t> </a:t>
            </a:r>
            <a:r>
              <a:rPr lang="en-GB" sz="1200" dirty="0" err="1">
                <a:latin typeface="+mn-lt"/>
              </a:rPr>
              <a:t>Neurol</a:t>
            </a:r>
            <a:r>
              <a:rPr lang="en-GB" sz="1200" dirty="0">
                <a:latin typeface="+mn-lt"/>
              </a:rPr>
              <a:t> </a:t>
            </a:r>
            <a:r>
              <a:rPr lang="en-GB" sz="1200" dirty="0" err="1">
                <a:latin typeface="+mn-lt"/>
              </a:rPr>
              <a:t>Neurosurg</a:t>
            </a:r>
            <a:r>
              <a:rPr lang="en-GB" sz="1200" dirty="0">
                <a:latin typeface="+mn-lt"/>
              </a:rPr>
              <a:t> </a:t>
            </a:r>
            <a:r>
              <a:rPr lang="en-GB" sz="1200" dirty="0" smtClean="0">
                <a:latin typeface="+mn-lt"/>
              </a:rPr>
              <a:t>2010;112:258-60.</a:t>
            </a:r>
          </a:p>
          <a:p>
            <a:r>
              <a:rPr lang="en-GB" sz="1200" dirty="0" err="1" smtClean="0">
                <a:latin typeface="+mn-lt"/>
              </a:rPr>
              <a:t>Vighetto</a:t>
            </a:r>
            <a:r>
              <a:rPr lang="en-GB" sz="1200" dirty="0" smtClean="0">
                <a:latin typeface="+mn-lt"/>
              </a:rPr>
              <a:t> </a:t>
            </a:r>
            <a:r>
              <a:rPr lang="en-GB" sz="1200" dirty="0">
                <a:latin typeface="+mn-lt"/>
              </a:rPr>
              <a:t>A, Charles N, Salzmann M, et al. </a:t>
            </a:r>
            <a:r>
              <a:rPr lang="en-GB" sz="1200" dirty="0" err="1">
                <a:latin typeface="+mn-lt"/>
              </a:rPr>
              <a:t>Korsakoff's</a:t>
            </a:r>
            <a:r>
              <a:rPr lang="en-GB" sz="1200" dirty="0">
                <a:latin typeface="+mn-lt"/>
              </a:rPr>
              <a:t> syndrome as the initial presentation of multiple sclerosis. J </a:t>
            </a:r>
            <a:r>
              <a:rPr lang="en-GB" sz="1200" dirty="0" err="1">
                <a:latin typeface="+mn-lt"/>
              </a:rPr>
              <a:t>Neurol</a:t>
            </a:r>
            <a:r>
              <a:rPr lang="en-GB" sz="1200" dirty="0">
                <a:latin typeface="+mn-lt"/>
              </a:rPr>
              <a:t> 1991;238:351-4.</a:t>
            </a:r>
          </a:p>
          <a:p>
            <a:endParaRPr lang="en-GB" sz="1200" dirty="0" smtClean="0">
              <a:latin typeface="+mn-lt"/>
            </a:endParaRPr>
          </a:p>
        </p:txBody>
      </p:sp>
    </p:spTree>
    <p:extLst>
      <p:ext uri="{BB962C8B-B14F-4D97-AF65-F5344CB8AC3E}">
        <p14:creationId xmlns:p14="http://schemas.microsoft.com/office/powerpoint/2010/main" val="2301444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fontAlgn="auto">
              <a:spcAft>
                <a:spcPts val="0"/>
              </a:spcAft>
              <a:defRPr/>
            </a:pPr>
            <a:r>
              <a:rPr lang="en-GB" sz="3200" b="1" dirty="0" smtClean="0"/>
              <a:t>Comparison of “cognitive MS”, typical MS and healthy volunteers</a:t>
            </a:r>
            <a:endParaRPr lang="en-GB" sz="3200" b="1" dirty="0"/>
          </a:p>
        </p:txBody>
      </p:sp>
      <p:pic>
        <p:nvPicPr>
          <p:cNvPr id="665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066800"/>
            <a:ext cx="6400800" cy="5705777"/>
          </a:xfrm>
        </p:spPr>
      </p:pic>
      <p:sp>
        <p:nvSpPr>
          <p:cNvPr id="3" name="TextBox 2"/>
          <p:cNvSpPr txBox="1"/>
          <p:nvPr/>
        </p:nvSpPr>
        <p:spPr>
          <a:xfrm>
            <a:off x="6553200" y="6172200"/>
            <a:ext cx="2209800" cy="369332"/>
          </a:xfrm>
          <a:prstGeom prst="rect">
            <a:avLst/>
          </a:prstGeom>
          <a:noFill/>
        </p:spPr>
        <p:txBody>
          <a:bodyPr wrap="square" rtlCol="0">
            <a:spAutoFit/>
          </a:bodyPr>
          <a:lstStyle/>
          <a:p>
            <a:r>
              <a:rPr lang="en-GB" sz="1800" b="1" dirty="0" smtClean="0">
                <a:latin typeface="+mn-lt"/>
              </a:rPr>
              <a:t>Merrett et al., 2011</a:t>
            </a:r>
            <a:endParaRPr lang="en-GB" sz="1800" b="1" dirty="0">
              <a:latin typeface="+mn-lt"/>
            </a:endParaRPr>
          </a:p>
        </p:txBody>
      </p:sp>
    </p:spTree>
    <p:extLst>
      <p:ext uri="{BB962C8B-B14F-4D97-AF65-F5344CB8AC3E}">
        <p14:creationId xmlns:p14="http://schemas.microsoft.com/office/powerpoint/2010/main" val="3596682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b="1" dirty="0"/>
              <a:t>Comparison of “cognitive MS”, typical MS and healthy volunteers</a:t>
            </a:r>
            <a:endParaRPr lang="en-GB" dirty="0"/>
          </a:p>
        </p:txBody>
      </p:sp>
      <p:pic>
        <p:nvPicPr>
          <p:cNvPr id="675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966" y="1600200"/>
            <a:ext cx="5488068" cy="4525963"/>
          </a:xfrm>
        </p:spPr>
      </p:pic>
      <p:sp>
        <p:nvSpPr>
          <p:cNvPr id="3" name="TextBox 2"/>
          <p:cNvSpPr txBox="1"/>
          <p:nvPr/>
        </p:nvSpPr>
        <p:spPr>
          <a:xfrm>
            <a:off x="6781800" y="6248400"/>
            <a:ext cx="2286000" cy="769441"/>
          </a:xfrm>
          <a:prstGeom prst="rect">
            <a:avLst/>
          </a:prstGeom>
          <a:noFill/>
        </p:spPr>
        <p:txBody>
          <a:bodyPr wrap="square" rtlCol="0">
            <a:spAutoFit/>
          </a:bodyPr>
          <a:lstStyle/>
          <a:p>
            <a:r>
              <a:rPr lang="en-GB" sz="2000" b="1" dirty="0">
                <a:latin typeface="+mn-lt"/>
              </a:rPr>
              <a:t>Merrett et al., 2011</a:t>
            </a:r>
          </a:p>
          <a:p>
            <a:endParaRPr lang="en-GB" dirty="0"/>
          </a:p>
        </p:txBody>
      </p:sp>
    </p:spTree>
    <p:extLst>
      <p:ext uri="{BB962C8B-B14F-4D97-AF65-F5344CB8AC3E}">
        <p14:creationId xmlns:p14="http://schemas.microsoft.com/office/powerpoint/2010/main" val="2740089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normAutofit/>
          </a:bodyPr>
          <a:lstStyle/>
          <a:p>
            <a:r>
              <a:rPr lang="en-GB" sz="7200" dirty="0" smtClean="0"/>
              <a:t>BICAMS</a:t>
            </a:r>
            <a:endParaRPr lang="en-GB" sz="7200" dirty="0"/>
          </a:p>
        </p:txBody>
      </p:sp>
    </p:spTree>
    <p:extLst>
      <p:ext uri="{BB962C8B-B14F-4D97-AF65-F5344CB8AC3E}">
        <p14:creationId xmlns:p14="http://schemas.microsoft.com/office/powerpoint/2010/main" val="653239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fontAlgn="auto">
              <a:spcAft>
                <a:spcPts val="0"/>
              </a:spcAft>
              <a:defRPr/>
            </a:pPr>
            <a:r>
              <a:rPr lang="en-GB" smtClean="0">
                <a:solidFill>
                  <a:schemeClr val="tx1"/>
                </a:solidFill>
              </a:rPr>
              <a:t>Cognitive assessment for MS</a:t>
            </a:r>
          </a:p>
        </p:txBody>
      </p:sp>
      <p:sp>
        <p:nvSpPr>
          <p:cNvPr id="52227" name="Content Placeholder 2"/>
          <p:cNvSpPr>
            <a:spLocks noGrp="1"/>
          </p:cNvSpPr>
          <p:nvPr>
            <p:ph idx="1"/>
          </p:nvPr>
        </p:nvSpPr>
        <p:spPr/>
        <p:txBody>
          <a:bodyPr/>
          <a:lstStyle/>
          <a:p>
            <a:r>
              <a:rPr lang="en-GB" smtClean="0"/>
              <a:t>Requires specialist training</a:t>
            </a:r>
          </a:p>
          <a:p>
            <a:r>
              <a:rPr lang="en-GB" smtClean="0"/>
              <a:t>Time-consuming</a:t>
            </a:r>
          </a:p>
          <a:p>
            <a:r>
              <a:rPr lang="en-GB" smtClean="0"/>
              <a:t>Not routinely available outside specialist centres</a:t>
            </a:r>
          </a:p>
          <a:p>
            <a:r>
              <a:rPr lang="en-GB" smtClean="0"/>
              <a:t>Not comparable across countries</a:t>
            </a:r>
          </a:p>
        </p:txBody>
      </p:sp>
      <p:sp>
        <p:nvSpPr>
          <p:cNvPr id="52228"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FBCB6F92-1D2E-4F5B-B49F-199CE34C9A53}" type="slidenum">
              <a:rPr lang="en-US" sz="1000">
                <a:solidFill>
                  <a:srgbClr val="4D4D4D"/>
                </a:solidFill>
                <a:latin typeface="Arial Narrow" pitchFamily="34" charset="0"/>
              </a:rPr>
              <a:pPr algn="ctr" eaLnBrk="1" hangingPunct="1"/>
              <a:t>29</a:t>
            </a:fld>
            <a:endParaRPr lang="en-US" sz="1000">
              <a:solidFill>
                <a:srgbClr val="4D4D4D"/>
              </a:solidFill>
              <a:latin typeface="Arial Narrow" pitchFamily="34" charset="0"/>
            </a:endParaRPr>
          </a:p>
        </p:txBody>
      </p:sp>
    </p:spTree>
    <p:extLst>
      <p:ext uri="{BB962C8B-B14F-4D97-AF65-F5344CB8AC3E}">
        <p14:creationId xmlns:p14="http://schemas.microsoft.com/office/powerpoint/2010/main" val="666280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31099396"/>
              </p:ext>
            </p:extLst>
          </p:nvPr>
        </p:nvGraphicFramePr>
        <p:xfrm>
          <a:off x="228600" y="1535817"/>
          <a:ext cx="8763000" cy="4754880"/>
        </p:xfrm>
        <a:graphic>
          <a:graphicData uri="http://schemas.openxmlformats.org/drawingml/2006/table">
            <a:tbl>
              <a:tblPr firstRow="1" bandRow="1">
                <a:tableStyleId>{5C22544A-7EE6-4342-B048-85BDC9FD1C3A}</a:tableStyleId>
              </a:tblPr>
              <a:tblGrid>
                <a:gridCol w="3429000"/>
                <a:gridCol w="2057400"/>
                <a:gridCol w="3276600"/>
              </a:tblGrid>
              <a:tr h="370840">
                <a:tc>
                  <a:txBody>
                    <a:bodyPr/>
                    <a:lstStyle/>
                    <a:p>
                      <a:r>
                        <a:rPr lang="en-GB" sz="2000" b="1" dirty="0" smtClean="0"/>
                        <a:t>Participation</a:t>
                      </a:r>
                      <a:endParaRPr lang="en-GB" sz="2000" b="1" dirty="0"/>
                    </a:p>
                  </a:txBody>
                  <a:tcPr/>
                </a:tc>
                <a:tc>
                  <a:txBody>
                    <a:bodyPr/>
                    <a:lstStyle/>
                    <a:p>
                      <a:r>
                        <a:rPr lang="en-GB" sz="2000" b="1" dirty="0" smtClean="0"/>
                        <a:t>Safety</a:t>
                      </a:r>
                      <a:endParaRPr lang="en-GB" sz="2000" b="1" dirty="0"/>
                    </a:p>
                  </a:txBody>
                  <a:tcPr/>
                </a:tc>
                <a:tc>
                  <a:txBody>
                    <a:bodyPr/>
                    <a:lstStyle/>
                    <a:p>
                      <a:r>
                        <a:rPr lang="en-GB" sz="2000" b="1" dirty="0" smtClean="0"/>
                        <a:t>Disease</a:t>
                      </a:r>
                      <a:endParaRPr lang="en-GB" sz="2000" b="1" dirty="0"/>
                    </a:p>
                  </a:txBody>
                  <a:tcPr/>
                </a:tc>
              </a:tr>
              <a:tr h="370840">
                <a:tc>
                  <a:txBody>
                    <a:bodyPr/>
                    <a:lstStyle/>
                    <a:p>
                      <a:r>
                        <a:rPr lang="en-GB" sz="2000" b="1" dirty="0" smtClean="0">
                          <a:latin typeface="Arial" pitchFamily="34" charset="0"/>
                          <a:cs typeface="Arial" pitchFamily="34" charset="0"/>
                        </a:rPr>
                        <a:t>Employment</a:t>
                      </a:r>
                      <a:endParaRPr lang="en-GB" sz="2000" b="1" dirty="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Driving</a:t>
                      </a:r>
                      <a:endParaRPr lang="en-GB" sz="2000" b="1" dirty="0">
                        <a:latin typeface="Arial" pitchFamily="34" charset="0"/>
                        <a:cs typeface="Arial" pitchFamily="34" charset="0"/>
                      </a:endParaRPr>
                    </a:p>
                  </a:txBody>
                  <a:tcPr/>
                </a:tc>
                <a:tc>
                  <a:txBody>
                    <a:bodyPr/>
                    <a:lstStyle/>
                    <a:p>
                      <a:r>
                        <a:rPr lang="en-GB" sz="2000" b="1" smtClean="0">
                          <a:latin typeface="Arial" pitchFamily="34" charset="0"/>
                          <a:cs typeface="Arial" pitchFamily="34" charset="0"/>
                        </a:rPr>
                        <a:t>Medical</a:t>
                      </a:r>
                      <a:r>
                        <a:rPr lang="en-GB" sz="2000" b="1" baseline="0" smtClean="0">
                          <a:latin typeface="Arial" pitchFamily="34" charset="0"/>
                          <a:cs typeface="Arial" pitchFamily="34" charset="0"/>
                        </a:rPr>
                        <a:t> decisions</a:t>
                      </a:r>
                      <a:endParaRPr lang="en-GB" sz="2000" b="1" dirty="0">
                        <a:latin typeface="Arial" pitchFamily="34" charset="0"/>
                        <a:cs typeface="Arial" pitchFamily="34" charset="0"/>
                      </a:endParaRPr>
                    </a:p>
                  </a:txBody>
                  <a:tcPr/>
                </a:tc>
              </a:tr>
              <a:tr h="370840">
                <a:tc>
                  <a:txBody>
                    <a:bodyPr/>
                    <a:lstStyle/>
                    <a:p>
                      <a:r>
                        <a:rPr lang="en-GB" sz="2000" b="1" dirty="0" smtClean="0">
                          <a:latin typeface="Arial" pitchFamily="34" charset="0"/>
                          <a:cs typeface="Arial" pitchFamily="34" charset="0"/>
                        </a:rPr>
                        <a:t>Relationships</a:t>
                      </a:r>
                      <a:endParaRPr lang="en-GB" sz="2000" b="1" dirty="0">
                        <a:latin typeface="Arial" pitchFamily="34" charset="0"/>
                        <a:cs typeface="Arial" pitchFamily="34" charset="0"/>
                      </a:endParaRPr>
                    </a:p>
                  </a:txBody>
                  <a:tcPr/>
                </a:tc>
                <a:tc>
                  <a:txBody>
                    <a:bodyPr/>
                    <a:lstStyle/>
                    <a:p>
                      <a:r>
                        <a:rPr lang="en-GB" sz="2000" b="1" smtClean="0">
                          <a:latin typeface="Arial" pitchFamily="34" charset="0"/>
                          <a:cs typeface="Arial" pitchFamily="34" charset="0"/>
                        </a:rPr>
                        <a:t>Falls</a:t>
                      </a:r>
                      <a:endParaRPr lang="en-GB" sz="2000" b="1" dirty="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Medication adherence</a:t>
                      </a:r>
                      <a:endParaRPr lang="en-GB" sz="2000" b="1" dirty="0">
                        <a:latin typeface="Arial" pitchFamily="34" charset="0"/>
                        <a:cs typeface="Arial" pitchFamily="34" charset="0"/>
                      </a:endParaRPr>
                    </a:p>
                  </a:txBody>
                  <a:tcPr/>
                </a:tc>
              </a:tr>
              <a:tr h="370840">
                <a:tc>
                  <a:txBody>
                    <a:bodyPr/>
                    <a:lstStyle/>
                    <a:p>
                      <a:r>
                        <a:rPr lang="en-GB" sz="2000" b="1" dirty="0" smtClean="0">
                          <a:latin typeface="Arial" pitchFamily="34" charset="0"/>
                          <a:cs typeface="Arial" pitchFamily="34" charset="0"/>
                        </a:rPr>
                        <a:t>Social function</a:t>
                      </a:r>
                      <a:endParaRPr lang="en-GB" sz="2000" b="1" dirty="0">
                        <a:latin typeface="Arial" pitchFamily="34" charset="0"/>
                        <a:cs typeface="Arial" pitchFamily="34" charset="0"/>
                      </a:endParaRPr>
                    </a:p>
                  </a:txBody>
                  <a:tcPr/>
                </a:tc>
                <a:tc>
                  <a:txBody>
                    <a:bodyPr/>
                    <a:lstStyle/>
                    <a:p>
                      <a:endParaRPr lang="en-GB" sz="2000" b="1" dirty="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Rehabilitation benefit</a:t>
                      </a:r>
                      <a:endParaRPr lang="en-GB" sz="2000" b="1" dirty="0">
                        <a:latin typeface="Arial" pitchFamily="34" charset="0"/>
                        <a:cs typeface="Arial" pitchFamily="34" charset="0"/>
                      </a:endParaRPr>
                    </a:p>
                  </a:txBody>
                  <a:tcPr/>
                </a:tc>
              </a:tr>
              <a:tr h="370840">
                <a:tc>
                  <a:txBody>
                    <a:bodyPr/>
                    <a:lstStyle/>
                    <a:p>
                      <a:r>
                        <a:rPr lang="en-GB" sz="2000" b="1" dirty="0" smtClean="0">
                          <a:latin typeface="Arial" pitchFamily="34" charset="0"/>
                          <a:cs typeface="Arial" pitchFamily="34" charset="0"/>
                        </a:rPr>
                        <a:t>Daily activities</a:t>
                      </a:r>
                      <a:endParaRPr lang="en-GB" sz="2000" b="1" dirty="0">
                        <a:latin typeface="Arial" pitchFamily="34" charset="0"/>
                        <a:cs typeface="Arial" pitchFamily="34" charset="0"/>
                      </a:endParaRPr>
                    </a:p>
                  </a:txBody>
                  <a:tcPr/>
                </a:tc>
                <a:tc>
                  <a:txBody>
                    <a:bodyPr/>
                    <a:lstStyle/>
                    <a:p>
                      <a:endParaRPr lang="en-GB" sz="2000" b="1" dirty="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Symptom</a:t>
                      </a:r>
                      <a:r>
                        <a:rPr lang="en-GB" sz="2000" b="1" baseline="0" dirty="0" smtClean="0">
                          <a:latin typeface="Arial" pitchFamily="34" charset="0"/>
                          <a:cs typeface="Arial" pitchFamily="34" charset="0"/>
                        </a:rPr>
                        <a:t> </a:t>
                      </a:r>
                      <a:r>
                        <a:rPr lang="en-GB" sz="2000" b="1" dirty="0" smtClean="0">
                          <a:latin typeface="Arial" pitchFamily="34" charset="0"/>
                          <a:cs typeface="Arial" pitchFamily="34" charset="0"/>
                        </a:rPr>
                        <a:t>management</a:t>
                      </a:r>
                      <a:endParaRPr lang="en-GB" sz="2000" b="1"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Arial" pitchFamily="34" charset="0"/>
                          <a:cs typeface="Arial" pitchFamily="34" charset="0"/>
                        </a:rPr>
                        <a:t>Physical</a:t>
                      </a:r>
                      <a:r>
                        <a:rPr lang="en-GB" sz="2000" b="1" baseline="0" dirty="0" smtClean="0">
                          <a:latin typeface="Arial" pitchFamily="34" charset="0"/>
                          <a:cs typeface="Arial" pitchFamily="34" charset="0"/>
                        </a:rPr>
                        <a:t> independence</a:t>
                      </a:r>
                      <a:endParaRPr lang="en-GB" sz="2000" b="1" dirty="0">
                        <a:latin typeface="Arial" pitchFamily="34" charset="0"/>
                        <a:cs typeface="Arial" pitchFamily="34" charset="0"/>
                      </a:endParaRPr>
                    </a:p>
                  </a:txBody>
                  <a:tcPr/>
                </a:tc>
                <a:tc>
                  <a:txBody>
                    <a:bodyPr/>
                    <a:lstStyle/>
                    <a:p>
                      <a:endParaRPr lang="en-GB" sz="2000" b="1" dirty="0">
                        <a:latin typeface="Arial" pitchFamily="34" charset="0"/>
                        <a:cs typeface="Arial" pitchFamily="34" charset="0"/>
                      </a:endParaRPr>
                    </a:p>
                  </a:txBody>
                  <a:tcPr/>
                </a:tc>
                <a:tc>
                  <a:txBody>
                    <a:bodyPr/>
                    <a:lstStyle/>
                    <a:p>
                      <a:r>
                        <a:rPr lang="en-GB" sz="2000" b="1" dirty="0" smtClean="0">
                          <a:latin typeface="Arial" pitchFamily="34" charset="0"/>
                          <a:cs typeface="Arial" pitchFamily="34" charset="0"/>
                        </a:rPr>
                        <a:t>Coping</a:t>
                      </a:r>
                      <a:endParaRPr lang="en-GB" sz="2000" b="1" dirty="0">
                        <a:latin typeface="Arial" pitchFamily="34" charset="0"/>
                        <a:cs typeface="Arial" pitchFamily="34" charset="0"/>
                      </a:endParaRPr>
                    </a:p>
                  </a:txBody>
                  <a:tcPr/>
                </a:tc>
              </a:tr>
              <a:tr h="370840">
                <a:tc>
                  <a:txBody>
                    <a:bodyPr/>
                    <a:lstStyle/>
                    <a:p>
                      <a:r>
                        <a:rPr lang="en-GB" sz="2000" b="1" smtClean="0">
                          <a:latin typeface="Arial" pitchFamily="34" charset="0"/>
                          <a:cs typeface="Arial" pitchFamily="34" charset="0"/>
                        </a:rPr>
                        <a:t>Leisure activities</a:t>
                      </a:r>
                      <a:endParaRPr lang="en-GB" sz="2000" b="1" dirty="0">
                        <a:latin typeface="Arial" pitchFamily="34" charset="0"/>
                        <a:cs typeface="Arial" pitchFamily="34" charset="0"/>
                      </a:endParaRPr>
                    </a:p>
                  </a:txBody>
                  <a:tcPr/>
                </a:tc>
                <a:tc>
                  <a:txBody>
                    <a:bodyPr/>
                    <a:lstStyle/>
                    <a:p>
                      <a:endParaRPr lang="en-GB" sz="2000" b="1" dirty="0">
                        <a:latin typeface="Arial" pitchFamily="34" charset="0"/>
                        <a:cs typeface="Arial" pitchFamily="34" charset="0"/>
                      </a:endParaRPr>
                    </a:p>
                  </a:txBody>
                  <a:tcPr/>
                </a:tc>
                <a:tc>
                  <a:txBody>
                    <a:bodyPr/>
                    <a:lstStyle/>
                    <a:p>
                      <a:endParaRPr lang="en-GB" sz="2000" b="1" dirty="0">
                        <a:latin typeface="Arial" pitchFamily="34" charset="0"/>
                        <a:cs typeface="Arial" pitchFamily="34" charset="0"/>
                      </a:endParaRPr>
                    </a:p>
                  </a:txBody>
                  <a:tcPr/>
                </a:tc>
              </a:tr>
              <a:tr h="370840">
                <a:tc>
                  <a:txBody>
                    <a:bodyPr/>
                    <a:lstStyle/>
                    <a:p>
                      <a:r>
                        <a:rPr lang="en-GB" sz="2000" b="1" dirty="0" smtClean="0">
                          <a:latin typeface="Arial" pitchFamily="34" charset="0"/>
                          <a:cs typeface="Arial" pitchFamily="34" charset="0"/>
                        </a:rPr>
                        <a:t>Mood</a:t>
                      </a:r>
                      <a:endParaRPr lang="en-GB" sz="2000" b="1" dirty="0">
                        <a:latin typeface="Arial" pitchFamily="34" charset="0"/>
                        <a:cs typeface="Arial" pitchFamily="34" charset="0"/>
                      </a:endParaRPr>
                    </a:p>
                  </a:txBody>
                  <a:tcPr/>
                </a:tc>
                <a:tc>
                  <a:txBody>
                    <a:bodyPr/>
                    <a:lstStyle/>
                    <a:p>
                      <a:endParaRPr lang="en-GB" sz="2000" b="1" dirty="0">
                        <a:latin typeface="Arial" pitchFamily="34" charset="0"/>
                        <a:cs typeface="Arial" pitchFamily="34" charset="0"/>
                      </a:endParaRPr>
                    </a:p>
                  </a:txBody>
                  <a:tcPr/>
                </a:tc>
                <a:tc>
                  <a:txBody>
                    <a:bodyPr/>
                    <a:lstStyle/>
                    <a:p>
                      <a:endParaRPr lang="en-GB" sz="2000" b="1" dirty="0">
                        <a:latin typeface="Arial" pitchFamily="34" charset="0"/>
                        <a:cs typeface="Arial" pitchFamily="34" charset="0"/>
                      </a:endParaRPr>
                    </a:p>
                  </a:txBody>
                  <a:tcPr/>
                </a:tc>
              </a:tr>
              <a:tr h="370840">
                <a:tc>
                  <a:txBody>
                    <a:bodyPr/>
                    <a:lstStyle/>
                    <a:p>
                      <a:endParaRPr lang="en-GB" sz="2000" b="1" dirty="0">
                        <a:latin typeface="Arial" pitchFamily="34" charset="0"/>
                        <a:cs typeface="Arial" pitchFamily="34" charset="0"/>
                      </a:endParaRPr>
                    </a:p>
                  </a:txBody>
                  <a:tcPr>
                    <a:solidFill>
                      <a:schemeClr val="accent1"/>
                    </a:solidFill>
                  </a:tcPr>
                </a:tc>
                <a:tc>
                  <a:txBody>
                    <a:bodyPr/>
                    <a:lstStyle/>
                    <a:p>
                      <a:pPr algn="l"/>
                      <a:r>
                        <a:rPr lang="en-GB" sz="2000" b="1" dirty="0" smtClean="0">
                          <a:solidFill>
                            <a:schemeClr val="bg1"/>
                          </a:solidFill>
                          <a:latin typeface="+mn-lt"/>
                          <a:cs typeface="Arial" pitchFamily="34" charset="0"/>
                        </a:rPr>
                        <a:t>General</a:t>
                      </a:r>
                      <a:endParaRPr lang="en-GB" sz="2000" b="1" dirty="0">
                        <a:solidFill>
                          <a:schemeClr val="bg1"/>
                        </a:solidFill>
                        <a:latin typeface="+mn-lt"/>
                        <a:cs typeface="Arial" pitchFamily="34" charset="0"/>
                      </a:endParaRPr>
                    </a:p>
                  </a:txBody>
                  <a:tcPr>
                    <a:solidFill>
                      <a:schemeClr val="accent1"/>
                    </a:solidFill>
                  </a:tcPr>
                </a:tc>
                <a:tc>
                  <a:txBody>
                    <a:bodyPr/>
                    <a:lstStyle/>
                    <a:p>
                      <a:endParaRPr lang="en-GB" sz="2000" b="1" dirty="0">
                        <a:latin typeface="Arial" pitchFamily="34" charset="0"/>
                        <a:cs typeface="Arial" pitchFamily="34" charset="0"/>
                      </a:endParaRPr>
                    </a:p>
                  </a:txBody>
                  <a:tcPr>
                    <a:solidFill>
                      <a:schemeClr val="accent1"/>
                    </a:solidFill>
                  </a:tcPr>
                </a:tc>
              </a:tr>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latin typeface="Arial" pitchFamily="34" charset="0"/>
                          <a:cs typeface="Arial" pitchFamily="34" charset="0"/>
                        </a:rPr>
                        <a:t>Life satisfaction</a:t>
                      </a:r>
                      <a:endParaRPr lang="en-GB" sz="2000" b="1" dirty="0"/>
                    </a:p>
                  </a:txBody>
                  <a:tcPr/>
                </a:tc>
                <a:tc hMerge="1">
                  <a:txBody>
                    <a:bodyPr/>
                    <a:lstStyle/>
                    <a:p>
                      <a:endParaRPr lang="en-GB" dirty="0"/>
                    </a:p>
                  </a:txBody>
                  <a:tcPr/>
                </a:tc>
                <a:tc hMerge="1">
                  <a:txBody>
                    <a:bodyPr/>
                    <a:lstStyle/>
                    <a:p>
                      <a:endParaRPr lang="en-GB" dirty="0"/>
                    </a:p>
                  </a:txBody>
                  <a:tcPr/>
                </a:tc>
              </a:tr>
              <a:tr h="370840">
                <a:tc gridSpan="3">
                  <a:txBody>
                    <a:bodyPr/>
                    <a:lstStyle/>
                    <a:p>
                      <a:pPr algn="ctr"/>
                      <a:r>
                        <a:rPr lang="en-GB" sz="2000" b="1" dirty="0" smtClean="0">
                          <a:latin typeface="Arial" pitchFamily="34" charset="0"/>
                          <a:cs typeface="Arial" pitchFamily="34" charset="0"/>
                        </a:rPr>
                        <a:t>Health-related Quality of Life</a:t>
                      </a:r>
                    </a:p>
                  </a:txBody>
                  <a:tcPr/>
                </a:tc>
                <a:tc hMerge="1">
                  <a:txBody>
                    <a:bodyPr/>
                    <a:lstStyle/>
                    <a:p>
                      <a:endParaRPr lang="en-GB" dirty="0"/>
                    </a:p>
                  </a:txBody>
                  <a:tcPr/>
                </a:tc>
                <a:tc hMerge="1">
                  <a:txBody>
                    <a:bodyPr/>
                    <a:lstStyle/>
                    <a:p>
                      <a:endParaRPr lang="en-GB" dirty="0"/>
                    </a:p>
                  </a:txBody>
                  <a:tcPr/>
                </a:tc>
              </a:tr>
              <a:tr h="370840">
                <a:tc gridSpan="3">
                  <a:txBody>
                    <a:bodyPr/>
                    <a:lstStyle/>
                    <a:p>
                      <a:pPr algn="ctr"/>
                      <a:r>
                        <a:rPr lang="en-GB" sz="2000" b="1" dirty="0" smtClean="0">
                          <a:latin typeface="Arial" pitchFamily="34" charset="0"/>
                          <a:cs typeface="Arial" pitchFamily="34" charset="0"/>
                        </a:rPr>
                        <a:t>Quality of Life</a:t>
                      </a:r>
                      <a:endParaRPr lang="en-GB" sz="2000" b="1" dirty="0"/>
                    </a:p>
                  </a:txBody>
                  <a:tcPr/>
                </a:tc>
                <a:tc hMerge="1">
                  <a:txBody>
                    <a:bodyPr/>
                    <a:lstStyle/>
                    <a:p>
                      <a:endParaRPr lang="en-GB" dirty="0"/>
                    </a:p>
                  </a:txBody>
                  <a:tcPr/>
                </a:tc>
                <a:tc hMerge="1">
                  <a:txBody>
                    <a:bodyPr/>
                    <a:lstStyle/>
                    <a:p>
                      <a:endParaRPr lang="en-GB" dirty="0"/>
                    </a:p>
                  </a:txBody>
                  <a:tcPr/>
                </a:tc>
              </a:tr>
            </a:tbl>
          </a:graphicData>
        </a:graphic>
      </p:graphicFrame>
      <p:sp>
        <p:nvSpPr>
          <p:cNvPr id="21507" name="Title 2"/>
          <p:cNvSpPr>
            <a:spLocks noGrp="1"/>
          </p:cNvSpPr>
          <p:nvPr>
            <p:ph type="title"/>
          </p:nvPr>
        </p:nvSpPr>
        <p:spPr>
          <a:xfrm>
            <a:off x="76200" y="381600"/>
            <a:ext cx="8915400" cy="762000"/>
          </a:xfrm>
          <a:ln/>
        </p:spPr>
        <p:txBody>
          <a:bodyPr>
            <a:noAutofit/>
          </a:bodyPr>
          <a:lstStyle/>
          <a:p>
            <a:r>
              <a:rPr lang="en-GB" sz="3600" dirty="0" smtClean="0">
                <a:latin typeface="Arial" charset="0"/>
                <a:cs typeface="Arial" charset="0"/>
              </a:rPr>
              <a:t>How do cognitive problems affect the lives of people with MS?</a:t>
            </a:r>
          </a:p>
        </p:txBody>
      </p:sp>
      <p:sp>
        <p:nvSpPr>
          <p:cNvPr id="3" name="TextBox 2"/>
          <p:cNvSpPr txBox="1"/>
          <p:nvPr/>
        </p:nvSpPr>
        <p:spPr>
          <a:xfrm>
            <a:off x="457200" y="6504057"/>
            <a:ext cx="8534400" cy="707886"/>
          </a:xfrm>
          <a:prstGeom prst="rect">
            <a:avLst/>
          </a:prstGeom>
          <a:noFill/>
        </p:spPr>
        <p:txBody>
          <a:bodyPr wrap="square" rtlCol="0">
            <a:spAutoFit/>
          </a:bodyPr>
          <a:lstStyle/>
          <a:p>
            <a:r>
              <a:rPr lang="en-GB" sz="1600" dirty="0">
                <a:latin typeface="Arial" pitchFamily="34" charset="0"/>
                <a:cs typeface="Arial" pitchFamily="34" charset="0"/>
              </a:rPr>
              <a:t>Langdon DW</a:t>
            </a:r>
            <a:r>
              <a:rPr lang="en-GB" sz="1600" dirty="0" smtClean="0">
                <a:latin typeface="Arial" pitchFamily="34" charset="0"/>
                <a:cs typeface="Arial" pitchFamily="34" charset="0"/>
              </a:rPr>
              <a:t>. </a:t>
            </a:r>
            <a:r>
              <a:rPr lang="en-GB" sz="1600" dirty="0" smtClean="0">
                <a:latin typeface="Arial" pitchFamily="34" charset="0"/>
                <a:cs typeface="Arial" pitchFamily="34" charset="0"/>
                <a:hlinkClick r:id="rId2" action="ppaction://hlinkfile"/>
              </a:rPr>
              <a:t>Cognition </a:t>
            </a:r>
            <a:r>
              <a:rPr lang="en-GB" sz="1600" dirty="0">
                <a:latin typeface="Arial" pitchFamily="34" charset="0"/>
                <a:cs typeface="Arial" pitchFamily="34" charset="0"/>
                <a:hlinkClick r:id="rId2" action="ppaction://hlinkfile"/>
              </a:rPr>
              <a:t>in multiple sclerosis</a:t>
            </a:r>
            <a:r>
              <a:rPr lang="en-GB" sz="1600" dirty="0" smtClean="0">
                <a:latin typeface="Arial" pitchFamily="34" charset="0"/>
                <a:cs typeface="Arial" pitchFamily="34" charset="0"/>
                <a:hlinkClick r:id="rId2" action="ppaction://hlinkfile"/>
              </a:rPr>
              <a:t>.</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Curr</a:t>
            </a:r>
            <a:r>
              <a:rPr lang="en-GB" sz="1600" dirty="0" smtClean="0">
                <a:latin typeface="Arial" pitchFamily="34" charset="0"/>
                <a:cs typeface="Arial" pitchFamily="34" charset="0"/>
              </a:rPr>
              <a:t> </a:t>
            </a:r>
            <a:r>
              <a:rPr lang="en-GB" sz="1600" dirty="0" err="1">
                <a:latin typeface="Arial" pitchFamily="34" charset="0"/>
                <a:cs typeface="Arial" pitchFamily="34" charset="0"/>
              </a:rPr>
              <a:t>Opin</a:t>
            </a:r>
            <a:r>
              <a:rPr lang="en-GB" sz="1600" dirty="0">
                <a:latin typeface="Arial" pitchFamily="34" charset="0"/>
                <a:cs typeface="Arial" pitchFamily="34" charset="0"/>
              </a:rPr>
              <a:t> Neurol. 2011 Jun;24(3):244-9.</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574675" y="168275"/>
            <a:ext cx="8097838" cy="974725"/>
          </a:xfrm>
        </p:spPr>
        <p:txBody>
          <a:bodyPr>
            <a:normAutofit fontScale="90000"/>
          </a:bodyPr>
          <a:lstStyle/>
          <a:p>
            <a:pPr fontAlgn="auto">
              <a:spcAft>
                <a:spcPts val="0"/>
              </a:spcAft>
              <a:defRPr/>
            </a:pPr>
            <a:r>
              <a:rPr lang="en-GB" smtClean="0">
                <a:solidFill>
                  <a:srgbClr val="0284B8"/>
                </a:solidFill>
              </a:rPr>
              <a:t>BICAMS</a:t>
            </a:r>
            <a:br>
              <a:rPr lang="en-GB" smtClean="0">
                <a:solidFill>
                  <a:srgbClr val="0284B8"/>
                </a:solidFill>
              </a:rPr>
            </a:br>
            <a:r>
              <a:rPr lang="en-GB" sz="2400" smtClean="0">
                <a:solidFill>
                  <a:srgbClr val="0284B8"/>
                </a:solidFill>
              </a:rPr>
              <a:t>Brief International Cognitive Assessment for MS</a:t>
            </a:r>
          </a:p>
        </p:txBody>
      </p:sp>
      <p:sp>
        <p:nvSpPr>
          <p:cNvPr id="29699" name="Content Placeholder 3"/>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GB" dirty="0" smtClean="0"/>
              <a:t>Identify a brief assessment tool for cognition in MS</a:t>
            </a:r>
          </a:p>
          <a:p>
            <a:pPr marL="640080" lvl="1" fontAlgn="auto">
              <a:spcAft>
                <a:spcPts val="0"/>
              </a:spcAft>
              <a:buFont typeface="Arial" pitchFamily="34" charset="0"/>
              <a:buChar char="•"/>
              <a:defRPr/>
            </a:pPr>
            <a:r>
              <a:rPr lang="en-GB" dirty="0" smtClean="0"/>
              <a:t>can be used by health care professionals who are not cognitive specialists</a:t>
            </a:r>
          </a:p>
          <a:p>
            <a:pPr marL="640080" lvl="1" fontAlgn="auto">
              <a:spcAft>
                <a:spcPts val="0"/>
              </a:spcAft>
              <a:buFont typeface="Arial" pitchFamily="34" charset="0"/>
              <a:buChar char="•"/>
              <a:defRPr/>
            </a:pPr>
            <a:r>
              <a:rPr lang="en-GB" dirty="0" smtClean="0"/>
              <a:t>has international validation</a:t>
            </a:r>
          </a:p>
          <a:p>
            <a:pPr marL="457200" lvl="1" indent="0" fontAlgn="auto">
              <a:spcAft>
                <a:spcPts val="0"/>
              </a:spcAft>
              <a:buFontTx/>
              <a:buNone/>
              <a:defRPr/>
            </a:pPr>
            <a:endParaRPr lang="en-GB" dirty="0" smtClean="0"/>
          </a:p>
          <a:p>
            <a:pPr fontAlgn="auto">
              <a:spcAft>
                <a:spcPts val="0"/>
              </a:spcAft>
              <a:buFont typeface="Arial" pitchFamily="34" charset="0"/>
              <a:buChar char="•"/>
              <a:defRPr/>
            </a:pPr>
            <a:r>
              <a:rPr lang="en-GB" dirty="0" smtClean="0"/>
              <a:t>Specify an international validation protocol that can be implemented in any country</a:t>
            </a:r>
          </a:p>
          <a:p>
            <a:pPr fontAlgn="auto">
              <a:spcAft>
                <a:spcPts val="0"/>
              </a:spcAft>
              <a:buFont typeface="Arial" pitchFamily="34" charset="0"/>
              <a:buChar char="•"/>
              <a:defRPr/>
            </a:pPr>
            <a:endParaRPr lang="en-GB" sz="2000" dirty="0" smtClean="0"/>
          </a:p>
          <a:p>
            <a:pPr fontAlgn="auto">
              <a:spcAft>
                <a:spcPts val="0"/>
              </a:spcAft>
              <a:buFont typeface="Arial" pitchFamily="34" charset="0"/>
              <a:buChar char="•"/>
              <a:defRPr/>
            </a:pPr>
            <a:r>
              <a:rPr lang="en-GB" dirty="0" smtClean="0"/>
              <a:t>Agree guidelines on test-retest timing and clinically significant change</a:t>
            </a:r>
          </a:p>
          <a:p>
            <a:pPr fontAlgn="auto">
              <a:spcAft>
                <a:spcPts val="0"/>
              </a:spcAft>
              <a:buFont typeface="Arial" pitchFamily="34" charset="0"/>
              <a:buChar char="•"/>
              <a:defRPr/>
            </a:pPr>
            <a:endParaRPr lang="en-GB" dirty="0" smtClean="0"/>
          </a:p>
          <a:p>
            <a:pPr marL="1554480" lvl="4" fontAlgn="auto">
              <a:spcAft>
                <a:spcPts val="0"/>
              </a:spcAft>
              <a:buClr>
                <a:schemeClr val="accent5"/>
              </a:buClr>
              <a:buFontTx/>
              <a:buNone/>
              <a:defRPr/>
            </a:pPr>
            <a:r>
              <a:rPr lang="en-GB" sz="1600" dirty="0" smtClean="0"/>
              <a:t>		</a:t>
            </a:r>
          </a:p>
        </p:txBody>
      </p:sp>
      <p:sp>
        <p:nvSpPr>
          <p:cNvPr id="29701" name="TextBox 4"/>
          <p:cNvSpPr txBox="1">
            <a:spLocks noChangeArrowheads="1"/>
          </p:cNvSpPr>
          <p:nvPr/>
        </p:nvSpPr>
        <p:spPr bwMode="auto">
          <a:xfrm>
            <a:off x="381000" y="6143625"/>
            <a:ext cx="8763000" cy="369888"/>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GB" sz="1800" dirty="0" smtClean="0">
                <a:latin typeface="+mn-lt"/>
                <a:ea typeface="+mn-ea"/>
              </a:rPr>
              <a:t>BICAMS committee meetings and website are sponsored by Bayer Healthcare</a:t>
            </a:r>
          </a:p>
        </p:txBody>
      </p:sp>
      <p:sp>
        <p:nvSpPr>
          <p:cNvPr id="53253"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0BA167F7-2AE8-40C5-A315-14A6236A143C}" type="slidenum">
              <a:rPr lang="en-US" sz="1000">
                <a:solidFill>
                  <a:srgbClr val="4D4D4D"/>
                </a:solidFill>
                <a:latin typeface="Arial Narrow" pitchFamily="34" charset="0"/>
              </a:rPr>
              <a:pPr algn="ctr" eaLnBrk="1" hangingPunct="1"/>
              <a:t>30</a:t>
            </a:fld>
            <a:endParaRPr lang="en-US" sz="1000">
              <a:solidFill>
                <a:srgbClr val="4D4D4D"/>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9822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a:off x="381000" y="6467475"/>
            <a:ext cx="8763000" cy="369888"/>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GB" sz="1800" dirty="0" smtClean="0">
                <a:latin typeface="+mn-lt"/>
                <a:ea typeface="+mn-ea"/>
              </a:rPr>
              <a:t>BICAMS committee meetings and website are sponsored by Bayer Healthcare</a:t>
            </a:r>
          </a:p>
        </p:txBody>
      </p:sp>
      <p:sp>
        <p:nvSpPr>
          <p:cNvPr id="54276"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0AF254E9-D54C-4275-87FB-BBB43A233912}" type="slidenum">
              <a:rPr lang="en-US" sz="1000">
                <a:solidFill>
                  <a:srgbClr val="4D4D4D"/>
                </a:solidFill>
                <a:latin typeface="Arial Narrow" pitchFamily="34" charset="0"/>
              </a:rPr>
              <a:pPr algn="ctr" eaLnBrk="1" hangingPunct="1"/>
              <a:t>31</a:t>
            </a:fld>
            <a:endParaRPr lang="en-US" sz="1000">
              <a:solidFill>
                <a:srgbClr val="4D4D4D"/>
              </a:solidFill>
              <a:latin typeface="Arial Narrow" pitchFamily="34" charset="0"/>
            </a:endParaRPr>
          </a:p>
        </p:txBody>
      </p:sp>
      <p:sp>
        <p:nvSpPr>
          <p:cNvPr id="54277" name="TextBox 4"/>
          <p:cNvSpPr txBox="1">
            <a:spLocks noChangeArrowheads="1"/>
          </p:cNvSpPr>
          <p:nvPr/>
        </p:nvSpPr>
        <p:spPr bwMode="auto">
          <a:xfrm>
            <a:off x="6019800" y="47244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sz="4000" b="1"/>
              <a:t>BICAMS.net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574675" y="168275"/>
            <a:ext cx="8097838" cy="1050925"/>
          </a:xfrm>
        </p:spPr>
        <p:txBody>
          <a:bodyPr>
            <a:normAutofit fontScale="90000"/>
          </a:bodyPr>
          <a:lstStyle/>
          <a:p>
            <a:pPr fontAlgn="auto">
              <a:spcAft>
                <a:spcPts val="0"/>
              </a:spcAft>
              <a:defRPr/>
            </a:pPr>
            <a:r>
              <a:rPr lang="en-GB" smtClean="0">
                <a:solidFill>
                  <a:srgbClr val="0284B8"/>
                </a:solidFill>
              </a:rPr>
              <a:t>BICAMS</a:t>
            </a:r>
            <a:br>
              <a:rPr lang="en-GB" smtClean="0">
                <a:solidFill>
                  <a:srgbClr val="0284B8"/>
                </a:solidFill>
              </a:rPr>
            </a:br>
            <a:r>
              <a:rPr lang="en-GB" sz="2400" smtClean="0">
                <a:solidFill>
                  <a:srgbClr val="0284B8"/>
                </a:solidFill>
              </a:rPr>
              <a:t>Brief International Cognitive Assessment for MS</a:t>
            </a:r>
          </a:p>
        </p:txBody>
      </p:sp>
      <p:sp>
        <p:nvSpPr>
          <p:cNvPr id="55299" name="Content Placeholder 3"/>
          <p:cNvSpPr>
            <a:spLocks noGrp="1"/>
          </p:cNvSpPr>
          <p:nvPr>
            <p:ph idx="1"/>
          </p:nvPr>
        </p:nvSpPr>
        <p:spPr/>
        <p:txBody>
          <a:bodyPr>
            <a:normAutofit fontScale="92500" lnSpcReduction="20000"/>
          </a:bodyPr>
          <a:lstStyle/>
          <a:p>
            <a:r>
              <a:rPr lang="en-GB" sz="2000" smtClean="0"/>
              <a:t>Identify a brief assessment tool for cognition in MS</a:t>
            </a:r>
          </a:p>
          <a:p>
            <a:r>
              <a:rPr lang="en-GB" sz="2000" smtClean="0"/>
              <a:t>80 key scientific articles identified</a:t>
            </a:r>
          </a:p>
          <a:p>
            <a:r>
              <a:rPr lang="en-GB" sz="2000" smtClean="0"/>
              <a:t>Each  article rated by two committee members</a:t>
            </a:r>
          </a:p>
          <a:p>
            <a:pPr lvl="1"/>
            <a:r>
              <a:rPr lang="en-GB" smtClean="0"/>
              <a:t>Psychometric standards</a:t>
            </a:r>
          </a:p>
          <a:p>
            <a:pPr lvl="2"/>
            <a:r>
              <a:rPr lang="en-GB" smtClean="0"/>
              <a:t>Reliability</a:t>
            </a:r>
          </a:p>
          <a:p>
            <a:pPr lvl="2"/>
            <a:r>
              <a:rPr lang="en-GB" smtClean="0"/>
              <a:t>Validity</a:t>
            </a:r>
          </a:p>
          <a:p>
            <a:pPr lvl="2"/>
            <a:r>
              <a:rPr lang="en-GB" smtClean="0"/>
              <a:t>Sensitivity</a:t>
            </a:r>
          </a:p>
          <a:p>
            <a:pPr lvl="1"/>
            <a:r>
              <a:rPr lang="en-GB" smtClean="0"/>
              <a:t>Pragmatic standards</a:t>
            </a:r>
          </a:p>
          <a:p>
            <a:pPr lvl="2"/>
            <a:r>
              <a:rPr lang="en-GB" smtClean="0"/>
              <a:t>International applicability</a:t>
            </a:r>
          </a:p>
          <a:p>
            <a:pPr lvl="2"/>
            <a:r>
              <a:rPr lang="en-GB" smtClean="0"/>
              <a:t>Ease of administration</a:t>
            </a:r>
          </a:p>
          <a:p>
            <a:pPr lvl="2"/>
            <a:r>
              <a:rPr lang="en-GB" smtClean="0"/>
              <a:t>Feasibility in the specified context</a:t>
            </a:r>
          </a:p>
          <a:p>
            <a:pPr lvl="2"/>
            <a:r>
              <a:rPr lang="en-GB" smtClean="0"/>
              <a:t>Acceptability to patients</a:t>
            </a:r>
          </a:p>
          <a:p>
            <a:pPr lvl="4">
              <a:buFontTx/>
              <a:buNone/>
            </a:pPr>
            <a:r>
              <a:rPr lang="en-GB" smtClean="0"/>
              <a:t>	</a:t>
            </a:r>
            <a:r>
              <a:rPr lang="en-GB" sz="1800" smtClean="0"/>
              <a:t>	</a:t>
            </a:r>
          </a:p>
        </p:txBody>
      </p:sp>
      <p:sp>
        <p:nvSpPr>
          <p:cNvPr id="6" name="TextBox 4"/>
          <p:cNvSpPr txBox="1">
            <a:spLocks noChangeArrowheads="1"/>
          </p:cNvSpPr>
          <p:nvPr/>
        </p:nvSpPr>
        <p:spPr bwMode="auto">
          <a:xfrm>
            <a:off x="381000" y="6143625"/>
            <a:ext cx="8763000" cy="369888"/>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GB" sz="1800" dirty="0" smtClean="0">
                <a:latin typeface="+mn-lt"/>
                <a:ea typeface="+mn-ea"/>
              </a:rPr>
              <a:t>BICAMS committee meetings and website are sponsored by Bayer Healthcare</a:t>
            </a:r>
          </a:p>
        </p:txBody>
      </p:sp>
      <p:sp>
        <p:nvSpPr>
          <p:cNvPr id="55301"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0FFCD6B0-58BE-4D31-A8D6-95547CBD4A84}" type="slidenum">
              <a:rPr lang="en-US" sz="1000">
                <a:solidFill>
                  <a:srgbClr val="4D4D4D"/>
                </a:solidFill>
                <a:latin typeface="Arial Narrow" pitchFamily="34" charset="0"/>
              </a:rPr>
              <a:pPr algn="ctr" eaLnBrk="1" hangingPunct="1"/>
              <a:t>32</a:t>
            </a:fld>
            <a:endParaRPr lang="en-US" sz="1000">
              <a:solidFill>
                <a:srgbClr val="4D4D4D"/>
              </a:solidFill>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smtClean="0"/>
              <a:t>BICAMS consensus criteria</a:t>
            </a:r>
          </a:p>
        </p:txBody>
      </p:sp>
      <p:sp>
        <p:nvSpPr>
          <p:cNvPr id="37891" name="Content Placeholder 2"/>
          <p:cNvSpPr>
            <a:spLocks noGrp="1"/>
          </p:cNvSpPr>
          <p:nvPr>
            <p:ph idx="1"/>
          </p:nvPr>
        </p:nvSpPr>
        <p:spPr>
          <a:xfrm>
            <a:off x="457200" y="1295401"/>
            <a:ext cx="8229600" cy="4648200"/>
          </a:xfrm>
        </p:spPr>
        <p:txBody>
          <a:bodyPr>
            <a:normAutofit fontScale="92500" lnSpcReduction="10000"/>
          </a:bodyPr>
          <a:lstStyle/>
          <a:p>
            <a:r>
              <a:rPr lang="en-GB" dirty="0" smtClean="0"/>
              <a:t>Completed in 15 minutes</a:t>
            </a:r>
          </a:p>
          <a:p>
            <a:r>
              <a:rPr lang="en-GB" dirty="0" smtClean="0"/>
              <a:t>No special equipment (beyond pen, paper, stopwatch)</a:t>
            </a:r>
          </a:p>
          <a:p>
            <a:r>
              <a:rPr lang="en-GB" dirty="0" smtClean="0"/>
              <a:t>No specific assessor training for graduate health professionals</a:t>
            </a:r>
          </a:p>
          <a:p>
            <a:r>
              <a:rPr lang="en-GB" dirty="0" smtClean="0"/>
              <a:t>Easily performed in a clinical setting</a:t>
            </a:r>
          </a:p>
          <a:p>
            <a:r>
              <a:rPr lang="en-GB" dirty="0" smtClean="0"/>
              <a:t>Domains included:</a:t>
            </a:r>
          </a:p>
          <a:p>
            <a:pPr lvl="1"/>
            <a:r>
              <a:rPr lang="en-GB" dirty="0" smtClean="0"/>
              <a:t>Information processing speed</a:t>
            </a:r>
          </a:p>
          <a:p>
            <a:pPr lvl="1"/>
            <a:r>
              <a:rPr lang="en-GB" dirty="0" smtClean="0"/>
              <a:t>Verbal memory </a:t>
            </a:r>
          </a:p>
          <a:p>
            <a:pPr lvl="1"/>
            <a:r>
              <a:rPr lang="en-GB" dirty="0" smtClean="0"/>
              <a:t>Visual memory</a:t>
            </a:r>
          </a:p>
        </p:txBody>
      </p:sp>
      <p:sp>
        <p:nvSpPr>
          <p:cNvPr id="2" name="TextBox 1"/>
          <p:cNvSpPr txBox="1"/>
          <p:nvPr/>
        </p:nvSpPr>
        <p:spPr>
          <a:xfrm>
            <a:off x="609600" y="6248400"/>
            <a:ext cx="7620000" cy="646331"/>
          </a:xfrm>
          <a:prstGeom prst="rect">
            <a:avLst/>
          </a:prstGeom>
          <a:noFill/>
        </p:spPr>
        <p:txBody>
          <a:bodyPr wrap="square" rtlCol="0">
            <a:spAutoFit/>
          </a:bodyPr>
          <a:lstStyle/>
          <a:p>
            <a:r>
              <a:rPr lang="en-GB" sz="1800" dirty="0">
                <a:latin typeface="+mn-lt"/>
              </a:rPr>
              <a:t>Langdon et al., Recommendations for a Brief International Cognitive Assessment for Multiple Sclerosis (BICAMS). MSJ 2012;18:891-1.</a:t>
            </a:r>
          </a:p>
        </p:txBody>
      </p:sp>
    </p:spTree>
    <p:extLst>
      <p:ext uri="{BB962C8B-B14F-4D97-AF65-F5344CB8AC3E}">
        <p14:creationId xmlns:p14="http://schemas.microsoft.com/office/powerpoint/2010/main" val="364002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smtClean="0"/>
              <a:t>BICAMS mean ratings</a:t>
            </a:r>
          </a:p>
        </p:txBody>
      </p:sp>
      <p:sp>
        <p:nvSpPr>
          <p:cNvPr id="48131" name="Content Placeholder 2"/>
          <p:cNvSpPr>
            <a:spLocks noGrp="1"/>
          </p:cNvSpPr>
          <p:nvPr>
            <p:ph idx="1"/>
          </p:nvPr>
        </p:nvSpPr>
        <p:spPr>
          <a:xfrm>
            <a:off x="574675" y="1219200"/>
            <a:ext cx="8112125" cy="4953000"/>
          </a:xfrm>
        </p:spPr>
        <p:txBody>
          <a:bodyPr>
            <a:normAutofit fontScale="92500" lnSpcReduction="10000"/>
          </a:bodyPr>
          <a:lstStyle/>
          <a:p>
            <a:r>
              <a:rPr lang="en-GB" sz="1800" b="1" dirty="0" smtClean="0"/>
              <a:t>Information processing speed</a:t>
            </a:r>
          </a:p>
          <a:p>
            <a:pPr lvl="1"/>
            <a:r>
              <a:rPr lang="en-GB" sz="1400" b="1" dirty="0" smtClean="0">
                <a:solidFill>
                  <a:srgbClr val="0284B8"/>
                </a:solidFill>
              </a:rPr>
              <a:t>SDMT</a:t>
            </a:r>
          </a:p>
          <a:p>
            <a:pPr lvl="2"/>
            <a:r>
              <a:rPr lang="en-GB" sz="1400" b="1" dirty="0" smtClean="0">
                <a:solidFill>
                  <a:srgbClr val="0284B8"/>
                </a:solidFill>
              </a:rPr>
              <a:t>Psychometric mean	2.8</a:t>
            </a:r>
          </a:p>
          <a:p>
            <a:pPr lvl="2"/>
            <a:r>
              <a:rPr lang="en-GB" sz="1400" b="1" dirty="0" smtClean="0">
                <a:solidFill>
                  <a:srgbClr val="0284B8"/>
                </a:solidFill>
              </a:rPr>
              <a:t>Pragmatic mean	3.0</a:t>
            </a:r>
          </a:p>
          <a:p>
            <a:pPr lvl="1"/>
            <a:r>
              <a:rPr lang="en-GB" sz="1400" b="1" dirty="0" smtClean="0"/>
              <a:t>PASAT</a:t>
            </a:r>
          </a:p>
          <a:p>
            <a:pPr lvl="2"/>
            <a:r>
              <a:rPr lang="en-GB" sz="1400" b="1" dirty="0" smtClean="0"/>
              <a:t>Psychometric mean	2.6</a:t>
            </a:r>
          </a:p>
          <a:p>
            <a:pPr lvl="2"/>
            <a:r>
              <a:rPr lang="en-GB" sz="1400" b="1" dirty="0" smtClean="0"/>
              <a:t>Pragmatic mean	1.9</a:t>
            </a:r>
          </a:p>
          <a:p>
            <a:r>
              <a:rPr lang="en-GB" sz="1800" b="1" dirty="0" smtClean="0"/>
              <a:t>Verbal memory</a:t>
            </a:r>
          </a:p>
          <a:p>
            <a:pPr lvl="1"/>
            <a:r>
              <a:rPr lang="en-GB" sz="1400" b="1" dirty="0" smtClean="0">
                <a:solidFill>
                  <a:srgbClr val="0284B8"/>
                </a:solidFill>
              </a:rPr>
              <a:t>CVLT-II</a:t>
            </a:r>
          </a:p>
          <a:p>
            <a:pPr lvl="2"/>
            <a:r>
              <a:rPr lang="en-GB" sz="1400" b="1" dirty="0" smtClean="0">
                <a:solidFill>
                  <a:srgbClr val="0284B8"/>
                </a:solidFill>
              </a:rPr>
              <a:t>Psychometric mean	2.9</a:t>
            </a:r>
          </a:p>
          <a:p>
            <a:pPr lvl="2"/>
            <a:r>
              <a:rPr lang="en-GB" sz="1400" b="1" dirty="0" smtClean="0">
                <a:solidFill>
                  <a:srgbClr val="0284B8"/>
                </a:solidFill>
              </a:rPr>
              <a:t>Pragmatic mean	2.6</a:t>
            </a:r>
          </a:p>
          <a:p>
            <a:pPr lvl="1"/>
            <a:r>
              <a:rPr lang="en-GB" sz="1400" b="1" dirty="0"/>
              <a:t>SRT</a:t>
            </a:r>
          </a:p>
          <a:p>
            <a:pPr lvl="2"/>
            <a:r>
              <a:rPr lang="en-GB" sz="1400" b="1" dirty="0"/>
              <a:t>Psychometric mean	2.5</a:t>
            </a:r>
          </a:p>
          <a:p>
            <a:pPr lvl="2"/>
            <a:r>
              <a:rPr lang="en-GB" sz="1400" b="1" dirty="0"/>
              <a:t>Pragmatic mean	2.2</a:t>
            </a:r>
          </a:p>
          <a:p>
            <a:r>
              <a:rPr lang="en-GB" sz="1800" b="1" dirty="0" smtClean="0"/>
              <a:t>Visual memory</a:t>
            </a:r>
          </a:p>
          <a:p>
            <a:pPr lvl="1"/>
            <a:r>
              <a:rPr lang="en-GB" sz="1400" b="1" dirty="0" smtClean="0">
                <a:solidFill>
                  <a:srgbClr val="0284B8"/>
                </a:solidFill>
              </a:rPr>
              <a:t>BVMT-R</a:t>
            </a:r>
          </a:p>
          <a:p>
            <a:pPr lvl="2"/>
            <a:r>
              <a:rPr lang="en-GB" sz="1400" b="1" dirty="0" smtClean="0">
                <a:solidFill>
                  <a:srgbClr val="0284B8"/>
                </a:solidFill>
              </a:rPr>
              <a:t>Psychometric mean	3.0</a:t>
            </a:r>
          </a:p>
          <a:p>
            <a:pPr lvl="2"/>
            <a:r>
              <a:rPr lang="en-GB" sz="1400" b="1" dirty="0" smtClean="0">
                <a:solidFill>
                  <a:srgbClr val="0284B8"/>
                </a:solidFill>
              </a:rPr>
              <a:t>Pragmatic mean	2.2</a:t>
            </a:r>
          </a:p>
          <a:p>
            <a:pPr lvl="1"/>
            <a:r>
              <a:rPr lang="en-GB" sz="1400" b="1" dirty="0"/>
              <a:t>10/36</a:t>
            </a:r>
          </a:p>
          <a:p>
            <a:pPr lvl="2"/>
            <a:r>
              <a:rPr lang="en-GB" sz="1400" b="1" dirty="0"/>
              <a:t>Psychometric mean	2.3</a:t>
            </a:r>
          </a:p>
          <a:p>
            <a:pPr lvl="2"/>
            <a:r>
              <a:rPr lang="en-GB" sz="1400" b="1" dirty="0"/>
              <a:t>Pragmatic mean	2.6</a:t>
            </a:r>
          </a:p>
          <a:p>
            <a:pPr marL="914400" lvl="2" indent="0">
              <a:buNone/>
            </a:pPr>
            <a:endParaRPr lang="en-GB" sz="1400" b="1" dirty="0" smtClean="0">
              <a:solidFill>
                <a:srgbClr val="0284B8"/>
              </a:solidFill>
            </a:endParaRPr>
          </a:p>
          <a:p>
            <a:endParaRPr lang="en-GB" sz="1800" dirty="0" smtClean="0"/>
          </a:p>
          <a:p>
            <a:endParaRPr lang="en-GB" sz="1800" dirty="0" smtClean="0"/>
          </a:p>
          <a:p>
            <a:endParaRPr lang="en-GB" sz="1800" dirty="0" smtClean="0"/>
          </a:p>
          <a:p>
            <a:endParaRPr lang="en-GB" sz="1800" dirty="0" smtClean="0"/>
          </a:p>
        </p:txBody>
      </p:sp>
      <p:sp>
        <p:nvSpPr>
          <p:cNvPr id="4" name="TextBox 3"/>
          <p:cNvSpPr txBox="1"/>
          <p:nvPr/>
        </p:nvSpPr>
        <p:spPr>
          <a:xfrm>
            <a:off x="0" y="6172200"/>
            <a:ext cx="9144000" cy="923925"/>
          </a:xfrm>
          <a:prstGeom prst="rect">
            <a:avLst/>
          </a:prstGeom>
          <a:noFill/>
        </p:spPr>
        <p:txBody>
          <a:bodyPr>
            <a:spAutoFit/>
          </a:bodyPr>
          <a:lstStyle/>
          <a:p>
            <a:pPr>
              <a:defRPr/>
            </a:pPr>
            <a:r>
              <a:rPr lang="en-GB" sz="1800" dirty="0">
                <a:latin typeface="+mn-lt"/>
                <a:ea typeface="MS PGothic" pitchFamily="34" charset="-128"/>
                <a:cs typeface="Arial" charset="0"/>
              </a:rPr>
              <a:t>Langdon et al., Recommendations for a Brief International Cognitive Assessment for Multiple Sclerosis (BICAMS). MSJ 2012;18:891-1. </a:t>
            </a:r>
          </a:p>
          <a:p>
            <a:pPr>
              <a:defRPr/>
            </a:pPr>
            <a:endParaRPr lang="en-GB" sz="1800" dirty="0">
              <a:latin typeface="+mn-lt"/>
              <a:ea typeface="MS PGothic" pitchFamily="34" charset="-128"/>
              <a:cs typeface="Arial" charset="0"/>
            </a:endParaRPr>
          </a:p>
        </p:txBody>
      </p:sp>
    </p:spTree>
    <p:extLst>
      <p:ext uri="{BB962C8B-B14F-4D97-AF65-F5344CB8AC3E}">
        <p14:creationId xmlns:p14="http://schemas.microsoft.com/office/powerpoint/2010/main" val="3529157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115"/>
          <a:stretch>
            <a:fillRect/>
          </a:stretch>
        </p:blipFill>
        <p:spPr bwMode="auto">
          <a:xfrm>
            <a:off x="3048000" y="1381125"/>
            <a:ext cx="38290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18"/>
          <p:cNvSpPr txBox="1">
            <a:spLocks noChangeArrowheads="1"/>
          </p:cNvSpPr>
          <p:nvPr/>
        </p:nvSpPr>
        <p:spPr bwMode="auto">
          <a:xfrm>
            <a:off x="381000" y="6400800"/>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1200"/>
          </a:p>
        </p:txBody>
      </p:sp>
      <p:sp>
        <p:nvSpPr>
          <p:cNvPr id="16388" name="TextBox 4"/>
          <p:cNvSpPr txBox="1">
            <a:spLocks noChangeArrowheads="1"/>
          </p:cNvSpPr>
          <p:nvPr/>
        </p:nvSpPr>
        <p:spPr bwMode="auto">
          <a:xfrm>
            <a:off x="457200" y="6121400"/>
            <a:ext cx="7162800" cy="831850"/>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fr-FR" sz="1400" dirty="0" smtClean="0">
                <a:latin typeface="+mn-lt"/>
                <a:ea typeface="+mn-ea"/>
              </a:rPr>
              <a:t>Benedict et al. Clin </a:t>
            </a:r>
            <a:r>
              <a:rPr lang="fr-FR" sz="1400" dirty="0" err="1" smtClean="0">
                <a:latin typeface="+mn-lt"/>
                <a:ea typeface="+mn-ea"/>
              </a:rPr>
              <a:t>Neuropsychol</a:t>
            </a:r>
            <a:r>
              <a:rPr lang="fr-FR" sz="1400" dirty="0" smtClean="0">
                <a:latin typeface="+mn-lt"/>
                <a:ea typeface="+mn-ea"/>
              </a:rPr>
              <a:t> </a:t>
            </a:r>
          </a:p>
          <a:p>
            <a:pPr eaLnBrk="1" hangingPunct="1">
              <a:defRPr/>
            </a:pPr>
            <a:r>
              <a:rPr lang="fr-FR" sz="1400" dirty="0" smtClean="0">
                <a:latin typeface="+mn-lt"/>
                <a:ea typeface="+mn-ea"/>
              </a:rPr>
              <a:t>2002; 16: 381-97</a:t>
            </a:r>
          </a:p>
          <a:p>
            <a:pPr eaLnBrk="1" hangingPunct="1">
              <a:defRPr/>
            </a:pPr>
            <a:endParaRPr lang="en-GB" sz="2000" dirty="0" smtClean="0">
              <a:latin typeface="+mn-lt"/>
              <a:ea typeface="+mn-ea"/>
            </a:endParaRPr>
          </a:p>
        </p:txBody>
      </p:sp>
      <p:sp>
        <p:nvSpPr>
          <p:cNvPr id="36869" name="Title 1"/>
          <p:cNvSpPr>
            <a:spLocks noGrp="1"/>
          </p:cNvSpPr>
          <p:nvPr>
            <p:ph type="title"/>
          </p:nvPr>
        </p:nvSpPr>
        <p:spPr/>
        <p:txBody>
          <a:bodyPr/>
          <a:lstStyle/>
          <a:p>
            <a:pPr fontAlgn="auto">
              <a:spcAft>
                <a:spcPts val="0"/>
              </a:spcAft>
              <a:defRPr/>
            </a:pPr>
            <a:r>
              <a:rPr lang="en-US" smtClean="0">
                <a:solidFill>
                  <a:schemeClr val="tx1"/>
                </a:solidFill>
              </a:rPr>
              <a:t>Symbol Digital Modality Test / A</a:t>
            </a:r>
          </a:p>
        </p:txBody>
      </p:sp>
      <p:sp>
        <p:nvSpPr>
          <p:cNvPr id="56326"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6D42157B-22DE-4E6B-9315-F0CBCD9B89A8}" type="slidenum">
              <a:rPr lang="en-US" sz="1000">
                <a:solidFill>
                  <a:srgbClr val="4D4D4D"/>
                </a:solidFill>
                <a:latin typeface="Arial Narrow" pitchFamily="34" charset="0"/>
              </a:rPr>
              <a:pPr algn="ctr" eaLnBrk="1" hangingPunct="1"/>
              <a:t>35</a:t>
            </a:fld>
            <a:endParaRPr lang="en-US" sz="1000">
              <a:solidFill>
                <a:srgbClr val="4D4D4D"/>
              </a:solidFill>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normAutofit/>
          </a:bodyPr>
          <a:lstStyle/>
          <a:p>
            <a:pPr fontAlgn="auto">
              <a:spcAft>
                <a:spcPts val="0"/>
              </a:spcAft>
              <a:defRPr/>
            </a:pPr>
            <a:r>
              <a:rPr lang="en-US" sz="2800" smtClean="0">
                <a:solidFill>
                  <a:schemeClr val="tx1"/>
                </a:solidFill>
              </a:rPr>
              <a:t>California Verbal Learning Test-II (CVLT II)</a:t>
            </a:r>
            <a:endParaRPr lang="en-GB" sz="2800" smtClean="0">
              <a:solidFill>
                <a:schemeClr val="tx1"/>
              </a:solidFill>
            </a:endParaRPr>
          </a:p>
        </p:txBody>
      </p:sp>
      <p:sp>
        <p:nvSpPr>
          <p:cNvPr id="37891" name="Rectangle 5"/>
          <p:cNvSpPr>
            <a:spLocks noGrp="1" noChangeArrowheads="1"/>
          </p:cNvSpPr>
          <p:nvPr>
            <p:ph idx="1"/>
          </p:nvPr>
        </p:nvSpPr>
        <p:spPr/>
        <p:txBody>
          <a:bodyPr rtlCol="0">
            <a:normAutofit fontScale="92500" lnSpcReduction="20000"/>
          </a:bodyPr>
          <a:lstStyle/>
          <a:p>
            <a:pPr algn="ctr" fontAlgn="auto">
              <a:spcAft>
                <a:spcPts val="0"/>
              </a:spcAft>
              <a:buFont typeface="Wingdings" pitchFamily="2" charset="2"/>
              <a:buNone/>
              <a:defRPr/>
            </a:pPr>
            <a:r>
              <a:rPr lang="en-US" sz="1800" smtClean="0"/>
              <a:t>Truck </a:t>
            </a:r>
          </a:p>
          <a:p>
            <a:pPr algn="ctr" fontAlgn="auto">
              <a:spcAft>
                <a:spcPts val="0"/>
              </a:spcAft>
              <a:buFont typeface="Wingdings" pitchFamily="2" charset="2"/>
              <a:buNone/>
              <a:defRPr/>
            </a:pPr>
            <a:r>
              <a:rPr lang="en-US" sz="1800" smtClean="0"/>
              <a:t>Spinach</a:t>
            </a:r>
          </a:p>
          <a:p>
            <a:pPr algn="ctr" fontAlgn="auto">
              <a:spcAft>
                <a:spcPts val="0"/>
              </a:spcAft>
              <a:buFont typeface="Wingdings" pitchFamily="2" charset="2"/>
              <a:buNone/>
              <a:defRPr/>
            </a:pPr>
            <a:r>
              <a:rPr lang="en-US" sz="1800" smtClean="0"/>
              <a:t>Giraffe</a:t>
            </a:r>
          </a:p>
          <a:p>
            <a:pPr algn="ctr" fontAlgn="auto">
              <a:spcAft>
                <a:spcPts val="0"/>
              </a:spcAft>
              <a:buFont typeface="Wingdings" pitchFamily="2" charset="2"/>
              <a:buNone/>
              <a:defRPr/>
            </a:pPr>
            <a:r>
              <a:rPr lang="en-US" sz="1800" smtClean="0"/>
              <a:t>Bookcase</a:t>
            </a:r>
          </a:p>
          <a:p>
            <a:pPr algn="ctr" fontAlgn="auto">
              <a:spcAft>
                <a:spcPts val="0"/>
              </a:spcAft>
              <a:buFont typeface="Wingdings" pitchFamily="2" charset="2"/>
              <a:buNone/>
              <a:defRPr/>
            </a:pPr>
            <a:r>
              <a:rPr lang="en-US" sz="1800" smtClean="0"/>
              <a:t>Onion</a:t>
            </a:r>
          </a:p>
          <a:p>
            <a:pPr algn="ctr" fontAlgn="auto">
              <a:spcAft>
                <a:spcPts val="0"/>
              </a:spcAft>
              <a:buFont typeface="Wingdings" pitchFamily="2" charset="2"/>
              <a:buNone/>
              <a:defRPr/>
            </a:pPr>
            <a:r>
              <a:rPr lang="en-US" sz="1800" smtClean="0"/>
              <a:t>Motorcycle</a:t>
            </a:r>
          </a:p>
          <a:p>
            <a:pPr algn="ctr" fontAlgn="auto">
              <a:spcAft>
                <a:spcPts val="0"/>
              </a:spcAft>
              <a:buFont typeface="Wingdings" pitchFamily="2" charset="2"/>
              <a:buNone/>
              <a:defRPr/>
            </a:pPr>
            <a:r>
              <a:rPr lang="en-US" sz="1800" smtClean="0"/>
              <a:t>Cabinet</a:t>
            </a:r>
          </a:p>
          <a:p>
            <a:pPr algn="ctr" fontAlgn="auto">
              <a:spcAft>
                <a:spcPts val="0"/>
              </a:spcAft>
              <a:buFont typeface="Wingdings" pitchFamily="2" charset="2"/>
              <a:buNone/>
              <a:defRPr/>
            </a:pPr>
            <a:r>
              <a:rPr lang="en-US" sz="1800" smtClean="0"/>
              <a:t>Zebra</a:t>
            </a:r>
          </a:p>
          <a:p>
            <a:pPr algn="ctr" fontAlgn="auto">
              <a:spcAft>
                <a:spcPts val="0"/>
              </a:spcAft>
              <a:buFont typeface="Wingdings" pitchFamily="2" charset="2"/>
              <a:buNone/>
              <a:defRPr/>
            </a:pPr>
            <a:r>
              <a:rPr lang="en-US" sz="1800" smtClean="0"/>
              <a:t>Coach</a:t>
            </a:r>
          </a:p>
          <a:p>
            <a:pPr algn="ctr" fontAlgn="auto">
              <a:spcAft>
                <a:spcPts val="0"/>
              </a:spcAft>
              <a:buFont typeface="Wingdings" pitchFamily="2" charset="2"/>
              <a:buNone/>
              <a:defRPr/>
            </a:pPr>
            <a:r>
              <a:rPr lang="en-US" sz="1800" smtClean="0"/>
              <a:t>Lamp</a:t>
            </a:r>
          </a:p>
          <a:p>
            <a:pPr algn="ctr" fontAlgn="auto">
              <a:spcAft>
                <a:spcPts val="0"/>
              </a:spcAft>
              <a:buFont typeface="Wingdings" pitchFamily="2" charset="2"/>
              <a:buNone/>
              <a:defRPr/>
            </a:pPr>
            <a:r>
              <a:rPr lang="en-US" sz="1800" smtClean="0"/>
              <a:t>Celery</a:t>
            </a:r>
          </a:p>
          <a:p>
            <a:pPr algn="ctr" fontAlgn="auto">
              <a:spcAft>
                <a:spcPts val="0"/>
              </a:spcAft>
              <a:buFont typeface="Wingdings" pitchFamily="2" charset="2"/>
              <a:buNone/>
              <a:defRPr/>
            </a:pPr>
            <a:r>
              <a:rPr lang="en-US" sz="1800" smtClean="0"/>
              <a:t>Cow</a:t>
            </a:r>
          </a:p>
          <a:p>
            <a:pPr algn="ctr" fontAlgn="auto">
              <a:spcAft>
                <a:spcPts val="0"/>
              </a:spcAft>
              <a:buFont typeface="Wingdings" pitchFamily="2" charset="2"/>
              <a:buNone/>
              <a:defRPr/>
            </a:pPr>
            <a:r>
              <a:rPr lang="en-US" sz="1800" smtClean="0"/>
              <a:t>Desk</a:t>
            </a:r>
          </a:p>
          <a:p>
            <a:pPr algn="ctr" fontAlgn="auto">
              <a:spcAft>
                <a:spcPts val="0"/>
              </a:spcAft>
              <a:buFont typeface="Wingdings" pitchFamily="2" charset="2"/>
              <a:buNone/>
              <a:defRPr/>
            </a:pPr>
            <a:r>
              <a:rPr lang="en-US" sz="1800" smtClean="0"/>
              <a:t>Boat</a:t>
            </a:r>
          </a:p>
          <a:p>
            <a:pPr algn="ctr" fontAlgn="auto">
              <a:spcAft>
                <a:spcPts val="0"/>
              </a:spcAft>
              <a:buFont typeface="Wingdings" pitchFamily="2" charset="2"/>
              <a:buNone/>
              <a:defRPr/>
            </a:pPr>
            <a:r>
              <a:rPr lang="en-US" sz="1800" smtClean="0"/>
              <a:t>Squirrel</a:t>
            </a:r>
          </a:p>
          <a:p>
            <a:pPr algn="ctr" fontAlgn="auto">
              <a:spcAft>
                <a:spcPts val="0"/>
              </a:spcAft>
              <a:buFont typeface="Wingdings" pitchFamily="2" charset="2"/>
              <a:buNone/>
              <a:defRPr/>
            </a:pPr>
            <a:r>
              <a:rPr lang="en-US" sz="1800" smtClean="0"/>
              <a:t>Cabbage</a:t>
            </a:r>
          </a:p>
        </p:txBody>
      </p:sp>
      <p:sp>
        <p:nvSpPr>
          <p:cNvPr id="6" name="TextBox 2"/>
          <p:cNvSpPr txBox="1">
            <a:spLocks noChangeArrowheads="1"/>
          </p:cNvSpPr>
          <p:nvPr/>
        </p:nvSpPr>
        <p:spPr bwMode="auto">
          <a:xfrm>
            <a:off x="457200" y="6534150"/>
            <a:ext cx="5105400" cy="307975"/>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fr-FR" sz="1400" dirty="0" smtClean="0">
                <a:latin typeface="+mn-lt"/>
                <a:ea typeface="+mn-ea"/>
              </a:rPr>
              <a:t>Benedict et al. Clin </a:t>
            </a:r>
            <a:r>
              <a:rPr lang="fr-FR" sz="1400" dirty="0" err="1" smtClean="0">
                <a:latin typeface="+mn-lt"/>
                <a:ea typeface="+mn-ea"/>
              </a:rPr>
              <a:t>Neuropsychol</a:t>
            </a:r>
            <a:r>
              <a:rPr lang="fr-FR" sz="1400" dirty="0" smtClean="0">
                <a:latin typeface="+mn-lt"/>
                <a:ea typeface="+mn-ea"/>
              </a:rPr>
              <a:t>  2002; 16: 381-97</a:t>
            </a:r>
          </a:p>
        </p:txBody>
      </p:sp>
      <p:sp>
        <p:nvSpPr>
          <p:cNvPr id="57349"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4A744E95-DFF1-45E9-B6F6-836B9C6F6EC3}" type="slidenum">
              <a:rPr lang="en-US" sz="1000">
                <a:solidFill>
                  <a:srgbClr val="4D4D4D"/>
                </a:solidFill>
                <a:latin typeface="Arial Narrow" pitchFamily="34" charset="0"/>
              </a:rPr>
              <a:pPr algn="ctr" eaLnBrk="1" hangingPunct="1"/>
              <a:t>36</a:t>
            </a:fld>
            <a:endParaRPr lang="en-US" sz="1000">
              <a:solidFill>
                <a:srgbClr val="4D4D4D"/>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74675" y="168275"/>
            <a:ext cx="8340725" cy="814388"/>
          </a:xfrm>
        </p:spPr>
        <p:txBody>
          <a:bodyPr>
            <a:normAutofit fontScale="90000"/>
          </a:bodyPr>
          <a:lstStyle/>
          <a:p>
            <a:pPr fontAlgn="auto">
              <a:spcAft>
                <a:spcPts val="0"/>
              </a:spcAft>
              <a:defRPr/>
            </a:pPr>
            <a:r>
              <a:rPr lang="en-US" smtClean="0">
                <a:solidFill>
                  <a:schemeClr val="tx1"/>
                </a:solidFill>
              </a:rPr>
              <a:t>Brief Visuospatial Memory Test (Revised)</a:t>
            </a:r>
          </a:p>
        </p:txBody>
      </p:sp>
      <p:sp>
        <p:nvSpPr>
          <p:cNvPr id="58371" name="Text Box 3"/>
          <p:cNvSpPr txBox="1">
            <a:spLocks noChangeArrowheads="1"/>
          </p:cNvSpPr>
          <p:nvPr/>
        </p:nvSpPr>
        <p:spPr bwMode="auto">
          <a:xfrm>
            <a:off x="1524000" y="5715000"/>
            <a:ext cx="6515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2000">
                <a:solidFill>
                  <a:schemeClr val="bg1"/>
                </a:solidFill>
              </a:rPr>
              <a:t>RHB Benedict (Clin Neuropsych 1994; Psychol Assess 1996; </a:t>
            </a:r>
          </a:p>
          <a:p>
            <a:pPr eaLnBrk="1" hangingPunct="1"/>
            <a:r>
              <a:rPr lang="en-US" sz="2000">
                <a:solidFill>
                  <a:schemeClr val="bg1"/>
                </a:solidFill>
              </a:rPr>
              <a:t>Psychol Assess Resources 1997).  </a:t>
            </a:r>
          </a:p>
        </p:txBody>
      </p:sp>
      <p:sp>
        <p:nvSpPr>
          <p:cNvPr id="8" name="TextBox 2"/>
          <p:cNvSpPr txBox="1">
            <a:spLocks noChangeArrowheads="1"/>
          </p:cNvSpPr>
          <p:nvPr/>
        </p:nvSpPr>
        <p:spPr bwMode="auto">
          <a:xfrm>
            <a:off x="457200" y="6534150"/>
            <a:ext cx="5105400" cy="307975"/>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fr-FR" sz="1400" dirty="0" smtClean="0">
                <a:latin typeface="+mn-lt"/>
                <a:ea typeface="+mn-ea"/>
              </a:rPr>
              <a:t>Benedict et al. Clin </a:t>
            </a:r>
            <a:r>
              <a:rPr lang="fr-FR" sz="1400" dirty="0" err="1" smtClean="0">
                <a:latin typeface="+mn-lt"/>
                <a:ea typeface="+mn-ea"/>
              </a:rPr>
              <a:t>Neuropsychol</a:t>
            </a:r>
            <a:r>
              <a:rPr lang="fr-FR" sz="1400" dirty="0" smtClean="0">
                <a:latin typeface="+mn-lt"/>
                <a:ea typeface="+mn-ea"/>
              </a:rPr>
              <a:t>  2002; 16: 381-97</a:t>
            </a:r>
          </a:p>
        </p:txBody>
      </p:sp>
      <p:sp>
        <p:nvSpPr>
          <p:cNvPr id="58373"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D6A1F966-39BC-449E-B48C-43E4DD64EC46}" type="slidenum">
              <a:rPr lang="en-US" sz="1000">
                <a:solidFill>
                  <a:srgbClr val="4D4D4D"/>
                </a:solidFill>
                <a:latin typeface="Arial Narrow" pitchFamily="34" charset="0"/>
              </a:rPr>
              <a:pPr algn="ctr" eaLnBrk="1" hangingPunct="1"/>
              <a:t>37</a:t>
            </a:fld>
            <a:endParaRPr lang="en-US" sz="1000">
              <a:solidFill>
                <a:srgbClr val="4D4D4D"/>
              </a:solidFill>
              <a:latin typeface="Arial Narrow" pitchFamily="34" charset="0"/>
            </a:endParaRPr>
          </a:p>
        </p:txBody>
      </p:sp>
      <p:sp>
        <p:nvSpPr>
          <p:cNvPr id="26636" name="Rectangle 12"/>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GB"/>
          </a:p>
        </p:txBody>
      </p:sp>
      <p:grpSp>
        <p:nvGrpSpPr>
          <p:cNvPr id="58375" name="Group 9"/>
          <p:cNvGrpSpPr>
            <a:grpSpLocks noChangeAspect="1"/>
          </p:cNvGrpSpPr>
          <p:nvPr/>
        </p:nvGrpSpPr>
        <p:grpSpPr bwMode="auto">
          <a:xfrm>
            <a:off x="2286000" y="1371600"/>
            <a:ext cx="4572000" cy="4572000"/>
            <a:chOff x="0" y="-1327"/>
            <a:chExt cx="9018" cy="9018"/>
          </a:xfrm>
        </p:grpSpPr>
        <p:sp>
          <p:nvSpPr>
            <p:cNvPr id="58376" name="AutoShape 11"/>
            <p:cNvSpPr>
              <a:spLocks noChangeAspect="1" noChangeArrowheads="1" noTextEdit="1"/>
            </p:cNvSpPr>
            <p:nvPr/>
          </p:nvSpPr>
          <p:spPr bwMode="auto">
            <a:xfrm>
              <a:off x="0" y="-1327"/>
              <a:ext cx="9018" cy="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837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0" y="0"/>
              <a:ext cx="9018" cy="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574675" y="168275"/>
            <a:ext cx="8097838" cy="974725"/>
          </a:xfrm>
        </p:spPr>
        <p:txBody>
          <a:bodyPr>
            <a:normAutofit fontScale="90000"/>
          </a:bodyPr>
          <a:lstStyle/>
          <a:p>
            <a:pPr fontAlgn="auto">
              <a:spcAft>
                <a:spcPts val="0"/>
              </a:spcAft>
              <a:defRPr/>
            </a:pPr>
            <a:r>
              <a:rPr lang="en-GB" smtClean="0">
                <a:solidFill>
                  <a:srgbClr val="0284B8"/>
                </a:solidFill>
              </a:rPr>
              <a:t/>
            </a:r>
            <a:br>
              <a:rPr lang="en-GB" smtClean="0">
                <a:solidFill>
                  <a:srgbClr val="0284B8"/>
                </a:solidFill>
              </a:rPr>
            </a:br>
            <a:r>
              <a:rPr lang="en-GB" smtClean="0">
                <a:solidFill>
                  <a:srgbClr val="0284B8"/>
                </a:solidFill>
              </a:rPr>
              <a:t>BICAMS</a:t>
            </a:r>
            <a:br>
              <a:rPr lang="en-GB" smtClean="0">
                <a:solidFill>
                  <a:srgbClr val="0284B8"/>
                </a:solidFill>
              </a:rPr>
            </a:br>
            <a:r>
              <a:rPr lang="en-GB" sz="2400" smtClean="0">
                <a:solidFill>
                  <a:srgbClr val="0284B8"/>
                </a:solidFill>
              </a:rPr>
              <a:t>Brief International Cognitive Assessment for MS</a:t>
            </a:r>
          </a:p>
        </p:txBody>
      </p:sp>
      <p:sp>
        <p:nvSpPr>
          <p:cNvPr id="59395" name="Content Placeholder 1"/>
          <p:cNvSpPr>
            <a:spLocks noGrp="1"/>
          </p:cNvSpPr>
          <p:nvPr>
            <p:ph idx="1"/>
          </p:nvPr>
        </p:nvSpPr>
        <p:spPr/>
        <p:txBody>
          <a:bodyPr/>
          <a:lstStyle/>
          <a:p>
            <a:r>
              <a:rPr lang="en-US" sz="3200" smtClean="0"/>
              <a:t>Battery</a:t>
            </a:r>
          </a:p>
          <a:p>
            <a:pPr lvl="1"/>
            <a:r>
              <a:rPr lang="en-US" sz="2800" smtClean="0"/>
              <a:t>SDMT</a:t>
            </a:r>
          </a:p>
          <a:p>
            <a:pPr lvl="1"/>
            <a:r>
              <a:rPr lang="en-US" sz="2800" smtClean="0"/>
              <a:t>CVLT-II, first 5 recall trials</a:t>
            </a:r>
          </a:p>
          <a:p>
            <a:pPr lvl="1"/>
            <a:r>
              <a:rPr lang="en-US" sz="2800" smtClean="0"/>
              <a:t>BVMTR, first 3 recall trials</a:t>
            </a:r>
          </a:p>
          <a:p>
            <a:endParaRPr lang="en-US" sz="3200" smtClean="0"/>
          </a:p>
        </p:txBody>
      </p:sp>
      <p:sp>
        <p:nvSpPr>
          <p:cNvPr id="6" name="TextBox 4"/>
          <p:cNvSpPr txBox="1">
            <a:spLocks noChangeArrowheads="1"/>
          </p:cNvSpPr>
          <p:nvPr/>
        </p:nvSpPr>
        <p:spPr bwMode="auto">
          <a:xfrm>
            <a:off x="381000" y="6143625"/>
            <a:ext cx="8763000" cy="369888"/>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GB" sz="1800" dirty="0" smtClean="0">
                <a:latin typeface="+mn-lt"/>
                <a:ea typeface="+mn-ea"/>
              </a:rPr>
              <a:t>BICAMS committee meetings and website are sponsored by Bayer Healthcare</a:t>
            </a:r>
          </a:p>
        </p:txBody>
      </p:sp>
      <p:sp>
        <p:nvSpPr>
          <p:cNvPr id="59397"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6D3DC485-5548-4F16-A51C-BBCBE959F952}" type="slidenum">
              <a:rPr lang="en-US" sz="1000">
                <a:solidFill>
                  <a:srgbClr val="4D4D4D"/>
                </a:solidFill>
                <a:latin typeface="Arial Narrow" pitchFamily="34" charset="0"/>
              </a:rPr>
              <a:pPr algn="ctr" eaLnBrk="1" hangingPunct="1"/>
              <a:t>38</a:t>
            </a:fld>
            <a:endParaRPr lang="en-US" sz="1000">
              <a:solidFill>
                <a:srgbClr val="4D4D4D"/>
              </a:solidFill>
              <a:latin typeface="Arial Narrow"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0" y="990600"/>
            <a:ext cx="91440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b="1">
              <a:latin typeface="Arial" charset="0"/>
            </a:endParaRPr>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0"/>
            <a:ext cx="7621588" cy="63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a:off x="381000" y="6327775"/>
            <a:ext cx="8763000" cy="369888"/>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GB" sz="1800" dirty="0" smtClean="0">
                <a:latin typeface="+mn-lt"/>
                <a:ea typeface="+mn-ea"/>
              </a:rPr>
              <a:t>BICAMS committee meetings and website are sponsored by Bayer Healthcare</a:t>
            </a:r>
          </a:p>
        </p:txBody>
      </p:sp>
      <p:sp>
        <p:nvSpPr>
          <p:cNvPr id="60421"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566E3E6C-D21A-4C99-A6D9-13D38310FF02}" type="slidenum">
              <a:rPr lang="en-US" sz="1000">
                <a:solidFill>
                  <a:srgbClr val="4D4D4D"/>
                </a:solidFill>
                <a:latin typeface="Arial Narrow" pitchFamily="34" charset="0"/>
              </a:rPr>
              <a:pPr algn="ctr" eaLnBrk="1" hangingPunct="1"/>
              <a:t>39</a:t>
            </a:fld>
            <a:endParaRPr lang="en-US" sz="1000">
              <a:solidFill>
                <a:srgbClr val="4D4D4D"/>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376363" y="1778000"/>
            <a:ext cx="6953250" cy="16764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p>
        </p:txBody>
      </p:sp>
      <p:sp>
        <p:nvSpPr>
          <p:cNvPr id="22531" name="Rectangle 3"/>
          <p:cNvSpPr>
            <a:spLocks noChangeArrowheads="1"/>
          </p:cNvSpPr>
          <p:nvPr/>
        </p:nvSpPr>
        <p:spPr bwMode="auto">
          <a:xfrm>
            <a:off x="1376363" y="3454400"/>
            <a:ext cx="6953250" cy="11239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p>
        </p:txBody>
      </p:sp>
      <p:sp>
        <p:nvSpPr>
          <p:cNvPr id="22532" name="Rectangle 4"/>
          <p:cNvSpPr>
            <a:spLocks noChangeArrowheads="1"/>
          </p:cNvSpPr>
          <p:nvPr/>
        </p:nvSpPr>
        <p:spPr bwMode="auto">
          <a:xfrm>
            <a:off x="1370013" y="4549775"/>
            <a:ext cx="6961187" cy="11239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p>
        </p:txBody>
      </p:sp>
      <p:sp>
        <p:nvSpPr>
          <p:cNvPr id="22533" name="Rectangle 5"/>
          <p:cNvSpPr>
            <a:spLocks noChangeArrowheads="1"/>
          </p:cNvSpPr>
          <p:nvPr/>
        </p:nvSpPr>
        <p:spPr bwMode="auto">
          <a:xfrm>
            <a:off x="6376988" y="4648201"/>
            <a:ext cx="468312" cy="114300"/>
          </a:xfrm>
          <a:prstGeom prst="rect">
            <a:avLst/>
          </a:prstGeom>
          <a:solidFill>
            <a:srgbClr val="3366CC"/>
          </a:solidFill>
          <a:ln w="19050">
            <a:solidFill>
              <a:srgbClr val="FFFFFF"/>
            </a:solidFill>
            <a:miter lim="800000"/>
            <a:headEnd/>
            <a:tailEnd/>
          </a:ln>
        </p:spPr>
        <p:txBody>
          <a:bodyPr/>
          <a:lstStyle/>
          <a:p>
            <a:pPr algn="ctr"/>
            <a:endParaRPr lang="en-GB"/>
          </a:p>
        </p:txBody>
      </p:sp>
      <p:sp>
        <p:nvSpPr>
          <p:cNvPr id="22534" name="Rectangle 6"/>
          <p:cNvSpPr>
            <a:spLocks noChangeArrowheads="1"/>
          </p:cNvSpPr>
          <p:nvPr/>
        </p:nvSpPr>
        <p:spPr bwMode="auto">
          <a:xfrm>
            <a:off x="5180807" y="3675062"/>
            <a:ext cx="466725" cy="785813"/>
          </a:xfrm>
          <a:prstGeom prst="rect">
            <a:avLst/>
          </a:prstGeom>
          <a:solidFill>
            <a:srgbClr val="3366CC"/>
          </a:solidFill>
          <a:ln w="19050">
            <a:solidFill>
              <a:srgbClr val="FFFFFF"/>
            </a:solidFill>
            <a:miter lim="800000"/>
            <a:headEnd/>
            <a:tailEnd/>
          </a:ln>
        </p:spPr>
        <p:txBody>
          <a:bodyPr/>
          <a:lstStyle/>
          <a:p>
            <a:pPr algn="ctr"/>
            <a:endParaRPr lang="en-GB"/>
          </a:p>
        </p:txBody>
      </p:sp>
      <p:sp>
        <p:nvSpPr>
          <p:cNvPr id="22535" name="Rectangle 7"/>
          <p:cNvSpPr>
            <a:spLocks noChangeArrowheads="1"/>
          </p:cNvSpPr>
          <p:nvPr/>
        </p:nvSpPr>
        <p:spPr bwMode="auto">
          <a:xfrm>
            <a:off x="7477919" y="4675187"/>
            <a:ext cx="466725" cy="112713"/>
          </a:xfrm>
          <a:prstGeom prst="rect">
            <a:avLst/>
          </a:prstGeom>
          <a:solidFill>
            <a:srgbClr val="3366CC"/>
          </a:solidFill>
          <a:ln w="19050">
            <a:solidFill>
              <a:srgbClr val="FFFFFF"/>
            </a:solidFill>
            <a:miter lim="800000"/>
            <a:headEnd/>
            <a:tailEnd/>
          </a:ln>
        </p:spPr>
        <p:txBody>
          <a:bodyPr/>
          <a:lstStyle/>
          <a:p>
            <a:pPr algn="ctr"/>
            <a:endParaRPr lang="en-GB"/>
          </a:p>
        </p:txBody>
      </p:sp>
      <p:sp>
        <p:nvSpPr>
          <p:cNvPr id="22536" name="Rectangle 8"/>
          <p:cNvSpPr>
            <a:spLocks noChangeArrowheads="1"/>
          </p:cNvSpPr>
          <p:nvPr/>
        </p:nvSpPr>
        <p:spPr bwMode="auto">
          <a:xfrm>
            <a:off x="2898774" y="2895599"/>
            <a:ext cx="458788" cy="333375"/>
          </a:xfrm>
          <a:prstGeom prst="rect">
            <a:avLst/>
          </a:prstGeom>
          <a:solidFill>
            <a:srgbClr val="3366CC"/>
          </a:solidFill>
          <a:ln w="19050">
            <a:solidFill>
              <a:srgbClr val="FFFFFF"/>
            </a:solidFill>
            <a:miter lim="800000"/>
            <a:headEnd/>
            <a:tailEnd/>
          </a:ln>
        </p:spPr>
        <p:txBody>
          <a:bodyPr/>
          <a:lstStyle/>
          <a:p>
            <a:pPr algn="ctr"/>
            <a:endParaRPr lang="en-GB"/>
          </a:p>
        </p:txBody>
      </p:sp>
      <p:sp>
        <p:nvSpPr>
          <p:cNvPr id="22537" name="Rectangle 9"/>
          <p:cNvSpPr>
            <a:spLocks noChangeArrowheads="1"/>
          </p:cNvSpPr>
          <p:nvPr/>
        </p:nvSpPr>
        <p:spPr bwMode="auto">
          <a:xfrm>
            <a:off x="1597025" y="2308225"/>
            <a:ext cx="468312" cy="1004888"/>
          </a:xfrm>
          <a:prstGeom prst="rect">
            <a:avLst/>
          </a:prstGeom>
          <a:solidFill>
            <a:srgbClr val="3366CC"/>
          </a:solidFill>
          <a:ln w="19050">
            <a:solidFill>
              <a:srgbClr val="FFFFFF"/>
            </a:solidFill>
            <a:miter lim="800000"/>
            <a:headEnd/>
            <a:tailEnd/>
          </a:ln>
        </p:spPr>
        <p:txBody>
          <a:bodyPr/>
          <a:lstStyle/>
          <a:p>
            <a:pPr algn="ctr"/>
            <a:endParaRPr lang="en-GB"/>
          </a:p>
        </p:txBody>
      </p:sp>
      <p:sp>
        <p:nvSpPr>
          <p:cNvPr id="22538" name="Rectangle 10"/>
          <p:cNvSpPr>
            <a:spLocks noChangeArrowheads="1"/>
          </p:cNvSpPr>
          <p:nvPr/>
        </p:nvSpPr>
        <p:spPr bwMode="auto">
          <a:xfrm>
            <a:off x="4013199" y="3721100"/>
            <a:ext cx="466725" cy="671513"/>
          </a:xfrm>
          <a:prstGeom prst="rect">
            <a:avLst/>
          </a:prstGeom>
          <a:solidFill>
            <a:srgbClr val="3366CC"/>
          </a:solidFill>
          <a:ln w="19050">
            <a:solidFill>
              <a:srgbClr val="FFFFFF"/>
            </a:solidFill>
            <a:miter lim="800000"/>
            <a:headEnd/>
            <a:tailEnd/>
          </a:ln>
        </p:spPr>
        <p:txBody>
          <a:bodyPr/>
          <a:lstStyle/>
          <a:p>
            <a:pPr algn="ctr"/>
            <a:endParaRPr lang="en-GB"/>
          </a:p>
        </p:txBody>
      </p:sp>
      <p:sp>
        <p:nvSpPr>
          <p:cNvPr id="22539" name="Rectangle 11"/>
          <p:cNvSpPr>
            <a:spLocks noChangeArrowheads="1"/>
          </p:cNvSpPr>
          <p:nvPr/>
        </p:nvSpPr>
        <p:spPr bwMode="auto">
          <a:xfrm>
            <a:off x="944563" y="5449888"/>
            <a:ext cx="257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latin typeface="Arial" charset="0"/>
              </a:rPr>
              <a:t>0%</a:t>
            </a:r>
          </a:p>
        </p:txBody>
      </p:sp>
      <p:sp>
        <p:nvSpPr>
          <p:cNvPr id="22540" name="Rectangle 12"/>
          <p:cNvSpPr>
            <a:spLocks noChangeArrowheads="1"/>
          </p:cNvSpPr>
          <p:nvPr/>
        </p:nvSpPr>
        <p:spPr bwMode="auto">
          <a:xfrm>
            <a:off x="923925" y="4989513"/>
            <a:ext cx="257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latin typeface="Arial" charset="0"/>
              </a:rPr>
              <a:t>5%</a:t>
            </a:r>
          </a:p>
        </p:txBody>
      </p:sp>
      <p:sp>
        <p:nvSpPr>
          <p:cNvPr id="22541" name="Rectangle 13"/>
          <p:cNvSpPr>
            <a:spLocks noChangeArrowheads="1"/>
          </p:cNvSpPr>
          <p:nvPr/>
        </p:nvSpPr>
        <p:spPr bwMode="auto">
          <a:xfrm>
            <a:off x="804863" y="4430713"/>
            <a:ext cx="355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latin typeface="Arial" charset="0"/>
              </a:rPr>
              <a:t>10%</a:t>
            </a:r>
          </a:p>
        </p:txBody>
      </p:sp>
      <p:sp>
        <p:nvSpPr>
          <p:cNvPr id="22542" name="Rectangle 14"/>
          <p:cNvSpPr>
            <a:spLocks noChangeArrowheads="1"/>
          </p:cNvSpPr>
          <p:nvPr/>
        </p:nvSpPr>
        <p:spPr bwMode="auto">
          <a:xfrm>
            <a:off x="804863" y="3871913"/>
            <a:ext cx="355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latin typeface="Arial" charset="0"/>
              </a:rPr>
              <a:t>15%</a:t>
            </a:r>
          </a:p>
        </p:txBody>
      </p:sp>
      <p:sp>
        <p:nvSpPr>
          <p:cNvPr id="22543" name="Rectangle 15"/>
          <p:cNvSpPr>
            <a:spLocks noChangeArrowheads="1"/>
          </p:cNvSpPr>
          <p:nvPr/>
        </p:nvSpPr>
        <p:spPr bwMode="auto">
          <a:xfrm>
            <a:off x="804863" y="3321050"/>
            <a:ext cx="355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latin typeface="Arial" charset="0"/>
              </a:rPr>
              <a:t>20%</a:t>
            </a:r>
          </a:p>
        </p:txBody>
      </p:sp>
      <p:sp>
        <p:nvSpPr>
          <p:cNvPr id="22544" name="Rectangle 16"/>
          <p:cNvSpPr>
            <a:spLocks noChangeArrowheads="1"/>
          </p:cNvSpPr>
          <p:nvPr/>
        </p:nvSpPr>
        <p:spPr bwMode="auto">
          <a:xfrm>
            <a:off x="804863" y="2762250"/>
            <a:ext cx="355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latin typeface="Arial" charset="0"/>
              </a:rPr>
              <a:t>25%</a:t>
            </a:r>
          </a:p>
        </p:txBody>
      </p:sp>
      <p:sp>
        <p:nvSpPr>
          <p:cNvPr id="22545" name="Rectangle 17"/>
          <p:cNvSpPr>
            <a:spLocks noChangeArrowheads="1"/>
          </p:cNvSpPr>
          <p:nvPr/>
        </p:nvSpPr>
        <p:spPr bwMode="auto">
          <a:xfrm>
            <a:off x="804863" y="2201863"/>
            <a:ext cx="355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latin typeface="Arial" charset="0"/>
              </a:rPr>
              <a:t>30%</a:t>
            </a:r>
          </a:p>
        </p:txBody>
      </p:sp>
      <p:sp>
        <p:nvSpPr>
          <p:cNvPr id="22546" name="Rectangle 18"/>
          <p:cNvSpPr>
            <a:spLocks noChangeArrowheads="1"/>
          </p:cNvSpPr>
          <p:nvPr/>
        </p:nvSpPr>
        <p:spPr bwMode="auto">
          <a:xfrm>
            <a:off x="804863" y="1643063"/>
            <a:ext cx="355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latin typeface="Arial" charset="0"/>
              </a:rPr>
              <a:t>35%</a:t>
            </a:r>
          </a:p>
        </p:txBody>
      </p:sp>
      <p:sp>
        <p:nvSpPr>
          <p:cNvPr id="22547" name="Rectangle 19"/>
          <p:cNvSpPr>
            <a:spLocks noChangeArrowheads="1"/>
          </p:cNvSpPr>
          <p:nvPr/>
        </p:nvSpPr>
        <p:spPr bwMode="auto">
          <a:xfrm>
            <a:off x="1639424" y="5665788"/>
            <a:ext cx="5883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dirty="0" smtClean="0">
                <a:latin typeface="Arial" charset="0"/>
              </a:rPr>
              <a:t>Memory</a:t>
            </a:r>
            <a:endParaRPr lang="en-US" sz="1200" b="1" dirty="0">
              <a:latin typeface="Arial" charset="0"/>
            </a:endParaRPr>
          </a:p>
        </p:txBody>
      </p:sp>
      <p:sp>
        <p:nvSpPr>
          <p:cNvPr id="22548" name="Rectangle 20"/>
          <p:cNvSpPr>
            <a:spLocks noChangeArrowheads="1"/>
          </p:cNvSpPr>
          <p:nvPr/>
        </p:nvSpPr>
        <p:spPr bwMode="auto">
          <a:xfrm>
            <a:off x="2655644" y="5665788"/>
            <a:ext cx="8720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dirty="0" smtClean="0">
                <a:latin typeface="Arial" charset="0"/>
              </a:rPr>
              <a:t>Information</a:t>
            </a:r>
          </a:p>
          <a:p>
            <a:pPr algn="ctr"/>
            <a:r>
              <a:rPr lang="en-US" sz="1200" b="1" dirty="0" smtClean="0">
                <a:latin typeface="Arial" charset="0"/>
              </a:rPr>
              <a:t>Processing </a:t>
            </a:r>
          </a:p>
          <a:p>
            <a:pPr algn="ctr"/>
            <a:r>
              <a:rPr lang="en-US" sz="1200" b="1" dirty="0" smtClean="0">
                <a:latin typeface="Arial" charset="0"/>
              </a:rPr>
              <a:t>Speed </a:t>
            </a:r>
            <a:endParaRPr lang="en-US" sz="1200" b="1" dirty="0">
              <a:latin typeface="Arial" charset="0"/>
            </a:endParaRPr>
          </a:p>
        </p:txBody>
      </p:sp>
      <p:sp>
        <p:nvSpPr>
          <p:cNvPr id="22550" name="Rectangle 22"/>
          <p:cNvSpPr>
            <a:spLocks noChangeArrowheads="1"/>
          </p:cNvSpPr>
          <p:nvPr/>
        </p:nvSpPr>
        <p:spPr bwMode="auto">
          <a:xfrm>
            <a:off x="3945138" y="5665788"/>
            <a:ext cx="615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dirty="0" smtClean="0">
                <a:latin typeface="Arial" charset="0"/>
              </a:rPr>
              <a:t>Problem</a:t>
            </a:r>
          </a:p>
          <a:p>
            <a:pPr algn="ctr"/>
            <a:r>
              <a:rPr lang="en-US" sz="1200" b="1" dirty="0" smtClean="0">
                <a:latin typeface="Arial" charset="0"/>
              </a:rPr>
              <a:t>Solving</a:t>
            </a:r>
            <a:endParaRPr lang="en-US" sz="1200" b="1" dirty="0">
              <a:latin typeface="Arial" charset="0"/>
            </a:endParaRPr>
          </a:p>
        </p:txBody>
      </p:sp>
      <p:sp>
        <p:nvSpPr>
          <p:cNvPr id="22552" name="Rectangle 24"/>
          <p:cNvSpPr>
            <a:spLocks noChangeArrowheads="1"/>
          </p:cNvSpPr>
          <p:nvPr/>
        </p:nvSpPr>
        <p:spPr bwMode="auto">
          <a:xfrm>
            <a:off x="4942847" y="5665788"/>
            <a:ext cx="904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dirty="0" err="1" smtClean="0">
                <a:latin typeface="Arial" charset="0"/>
              </a:rPr>
              <a:t>Visuospatial</a:t>
            </a:r>
            <a:endParaRPr lang="en-US" sz="1200" b="1" dirty="0" smtClean="0">
              <a:latin typeface="Arial" charset="0"/>
            </a:endParaRPr>
          </a:p>
          <a:p>
            <a:pPr algn="ctr"/>
            <a:r>
              <a:rPr lang="en-US" sz="1200" b="1" dirty="0" smtClean="0">
                <a:latin typeface="Arial" charset="0"/>
              </a:rPr>
              <a:t>Abilities</a:t>
            </a:r>
            <a:endParaRPr lang="en-US" sz="1200" b="1" dirty="0">
              <a:latin typeface="Arial" charset="0"/>
            </a:endParaRPr>
          </a:p>
        </p:txBody>
      </p:sp>
      <p:sp>
        <p:nvSpPr>
          <p:cNvPr id="22554" name="Rectangle 26"/>
          <p:cNvSpPr>
            <a:spLocks noChangeArrowheads="1"/>
          </p:cNvSpPr>
          <p:nvPr/>
        </p:nvSpPr>
        <p:spPr bwMode="auto">
          <a:xfrm>
            <a:off x="6206782" y="5665788"/>
            <a:ext cx="727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dirty="0" smtClean="0">
                <a:latin typeface="Arial" charset="0"/>
              </a:rPr>
              <a:t>Language</a:t>
            </a:r>
            <a:endParaRPr lang="en-US" sz="1200" b="1" dirty="0">
              <a:latin typeface="Arial" charset="0"/>
            </a:endParaRPr>
          </a:p>
        </p:txBody>
      </p:sp>
      <p:sp>
        <p:nvSpPr>
          <p:cNvPr id="22555" name="Rectangle 27"/>
          <p:cNvSpPr>
            <a:spLocks noChangeArrowheads="1"/>
          </p:cNvSpPr>
          <p:nvPr/>
        </p:nvSpPr>
        <p:spPr bwMode="auto">
          <a:xfrm>
            <a:off x="7377020" y="5665788"/>
            <a:ext cx="6764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dirty="0" smtClean="0">
                <a:latin typeface="Arial" charset="0"/>
              </a:rPr>
              <a:t>Simple</a:t>
            </a:r>
          </a:p>
          <a:p>
            <a:pPr algn="ctr"/>
            <a:r>
              <a:rPr lang="en-US" sz="1200" b="1" dirty="0" smtClean="0">
                <a:latin typeface="Arial" charset="0"/>
              </a:rPr>
              <a:t>Attention</a:t>
            </a:r>
            <a:endParaRPr lang="en-US" sz="1200" b="1" dirty="0">
              <a:latin typeface="Arial" charset="0"/>
            </a:endParaRPr>
          </a:p>
        </p:txBody>
      </p:sp>
      <p:sp>
        <p:nvSpPr>
          <p:cNvPr id="22557" name="Rectangle 29"/>
          <p:cNvSpPr>
            <a:spLocks noChangeArrowheads="1"/>
          </p:cNvSpPr>
          <p:nvPr/>
        </p:nvSpPr>
        <p:spPr bwMode="auto">
          <a:xfrm rot="-5400000">
            <a:off x="-1317625" y="3348038"/>
            <a:ext cx="3184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latin typeface="Arial" charset="0"/>
              </a:rPr>
              <a:t>Percentage of MS group scoring </a:t>
            </a:r>
          </a:p>
        </p:txBody>
      </p:sp>
      <p:sp>
        <p:nvSpPr>
          <p:cNvPr id="22558" name="Rectangle 30"/>
          <p:cNvSpPr>
            <a:spLocks noChangeArrowheads="1"/>
          </p:cNvSpPr>
          <p:nvPr/>
        </p:nvSpPr>
        <p:spPr bwMode="auto">
          <a:xfrm rot="-5400000">
            <a:off x="-1136649" y="3459162"/>
            <a:ext cx="339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latin typeface="Arial" charset="0"/>
              </a:rPr>
              <a:t>&lt;5th percentile for healthy controls</a:t>
            </a:r>
          </a:p>
        </p:txBody>
      </p:sp>
      <p:sp>
        <p:nvSpPr>
          <p:cNvPr id="22559" name="Text Box 31"/>
          <p:cNvSpPr txBox="1">
            <a:spLocks noChangeArrowheads="1"/>
          </p:cNvSpPr>
          <p:nvPr/>
        </p:nvSpPr>
        <p:spPr bwMode="auto">
          <a:xfrm>
            <a:off x="6299090" y="4859338"/>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1600" dirty="0">
                <a:latin typeface="Arial" charset="0"/>
              </a:rPr>
              <a:t>8</a:t>
            </a:r>
            <a:r>
              <a:rPr lang="en-US" dirty="0"/>
              <a:t>–</a:t>
            </a:r>
            <a:r>
              <a:rPr lang="en-US" sz="1600" dirty="0">
                <a:latin typeface="Arial" charset="0"/>
              </a:rPr>
              <a:t>9%</a:t>
            </a:r>
          </a:p>
        </p:txBody>
      </p:sp>
      <p:sp>
        <p:nvSpPr>
          <p:cNvPr id="22560" name="Text Box 32"/>
          <p:cNvSpPr txBox="1">
            <a:spLocks noChangeArrowheads="1"/>
          </p:cNvSpPr>
          <p:nvPr/>
        </p:nvSpPr>
        <p:spPr bwMode="auto">
          <a:xfrm>
            <a:off x="4930775" y="4578350"/>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1600" dirty="0">
                <a:latin typeface="Arial" charset="0"/>
              </a:rPr>
              <a:t>12–19%</a:t>
            </a:r>
          </a:p>
        </p:txBody>
      </p:sp>
      <p:sp>
        <p:nvSpPr>
          <p:cNvPr id="22561" name="Text Box 33"/>
          <p:cNvSpPr txBox="1">
            <a:spLocks noChangeArrowheads="1"/>
          </p:cNvSpPr>
          <p:nvPr/>
        </p:nvSpPr>
        <p:spPr bwMode="auto">
          <a:xfrm>
            <a:off x="2682875" y="3492500"/>
            <a:ext cx="96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1600" dirty="0">
                <a:latin typeface="Arial" charset="0"/>
              </a:rPr>
              <a:t>22</a:t>
            </a:r>
            <a:r>
              <a:rPr lang="en-US" dirty="0"/>
              <a:t>–</a:t>
            </a:r>
            <a:r>
              <a:rPr lang="en-US" sz="1600" dirty="0">
                <a:latin typeface="Arial" charset="0"/>
              </a:rPr>
              <a:t>25%</a:t>
            </a:r>
          </a:p>
        </p:txBody>
      </p:sp>
      <p:sp>
        <p:nvSpPr>
          <p:cNvPr id="22562" name="Text Box 34"/>
          <p:cNvSpPr txBox="1">
            <a:spLocks noChangeArrowheads="1"/>
          </p:cNvSpPr>
          <p:nvPr/>
        </p:nvSpPr>
        <p:spPr bwMode="auto">
          <a:xfrm>
            <a:off x="7432675" y="48831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1600">
                <a:latin typeface="Arial" charset="0"/>
              </a:rPr>
              <a:t>7</a:t>
            </a:r>
            <a:r>
              <a:rPr lang="en-US"/>
              <a:t>–</a:t>
            </a:r>
            <a:r>
              <a:rPr lang="en-US" sz="1600">
                <a:latin typeface="Arial" charset="0"/>
              </a:rPr>
              <a:t>8%</a:t>
            </a:r>
          </a:p>
        </p:txBody>
      </p:sp>
      <p:sp>
        <p:nvSpPr>
          <p:cNvPr id="22563" name="Text Box 35"/>
          <p:cNvSpPr txBox="1">
            <a:spLocks noChangeArrowheads="1"/>
          </p:cNvSpPr>
          <p:nvPr/>
        </p:nvSpPr>
        <p:spPr bwMode="auto">
          <a:xfrm>
            <a:off x="1403350" y="3470275"/>
            <a:ext cx="96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1600" dirty="0">
                <a:latin typeface="Arial" charset="0"/>
              </a:rPr>
              <a:t>22</a:t>
            </a:r>
            <a:r>
              <a:rPr lang="en-US" dirty="0"/>
              <a:t>–</a:t>
            </a:r>
            <a:r>
              <a:rPr lang="en-US" sz="1600" dirty="0">
                <a:latin typeface="Arial" charset="0"/>
              </a:rPr>
              <a:t>31%</a:t>
            </a:r>
          </a:p>
        </p:txBody>
      </p:sp>
      <p:sp>
        <p:nvSpPr>
          <p:cNvPr id="22564" name="Text Box 36"/>
          <p:cNvSpPr txBox="1">
            <a:spLocks noChangeArrowheads="1"/>
          </p:cNvSpPr>
          <p:nvPr/>
        </p:nvSpPr>
        <p:spPr bwMode="auto">
          <a:xfrm>
            <a:off x="3777456" y="4511675"/>
            <a:ext cx="96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1600" dirty="0">
                <a:latin typeface="Arial" charset="0"/>
              </a:rPr>
              <a:t>13</a:t>
            </a:r>
            <a:r>
              <a:rPr lang="en-US" dirty="0"/>
              <a:t>–</a:t>
            </a:r>
            <a:r>
              <a:rPr lang="en-US" sz="1600" dirty="0">
                <a:latin typeface="Arial" charset="0"/>
              </a:rPr>
              <a:t>19%</a:t>
            </a:r>
          </a:p>
        </p:txBody>
      </p:sp>
      <p:sp>
        <p:nvSpPr>
          <p:cNvPr id="22565" name="Text Box 37"/>
          <p:cNvSpPr txBox="1">
            <a:spLocks noChangeArrowheads="1"/>
          </p:cNvSpPr>
          <p:nvPr/>
        </p:nvSpPr>
        <p:spPr bwMode="auto">
          <a:xfrm>
            <a:off x="468313" y="6581775"/>
            <a:ext cx="354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1200">
                <a:latin typeface="Calibri" pitchFamily="34" charset="0"/>
              </a:rPr>
              <a:t>Adapted from Rao </a:t>
            </a:r>
            <a:r>
              <a:rPr lang="en-US" sz="1200" i="1">
                <a:latin typeface="Calibri" pitchFamily="34" charset="0"/>
              </a:rPr>
              <a:t>et al</a:t>
            </a:r>
            <a:r>
              <a:rPr lang="en-US" sz="1200">
                <a:latin typeface="Calibri" pitchFamily="34" charset="0"/>
              </a:rPr>
              <a:t>. </a:t>
            </a:r>
            <a:r>
              <a:rPr lang="en-US" sz="1200" i="1">
                <a:latin typeface="Calibri" pitchFamily="34" charset="0"/>
              </a:rPr>
              <a:t>Neurology</a:t>
            </a:r>
            <a:r>
              <a:rPr lang="en-US" sz="1200">
                <a:latin typeface="Calibri" pitchFamily="34" charset="0"/>
              </a:rPr>
              <a:t>, 1991;41:685–691.</a:t>
            </a:r>
          </a:p>
        </p:txBody>
      </p:sp>
      <p:sp>
        <p:nvSpPr>
          <p:cNvPr id="30758" name="Rectangle 40"/>
          <p:cNvSpPr>
            <a:spLocks noGrp="1"/>
          </p:cNvSpPr>
          <p:nvPr>
            <p:ph type="title"/>
          </p:nvPr>
        </p:nvSpPr>
        <p:spPr>
          <a:xfrm>
            <a:off x="331788" y="304800"/>
            <a:ext cx="8493125" cy="814388"/>
          </a:xfrm>
        </p:spPr>
        <p:txBody>
          <a:bodyPr>
            <a:noAutofit/>
          </a:bodyPr>
          <a:lstStyle/>
          <a:p>
            <a:pPr fontAlgn="auto">
              <a:spcAft>
                <a:spcPts val="0"/>
              </a:spcAft>
              <a:defRPr/>
            </a:pPr>
            <a:r>
              <a:rPr lang="en-US" sz="3200" dirty="0" smtClean="0"/>
              <a:t>Cognitive dysfunction in MS:</a:t>
            </a:r>
            <a:br>
              <a:rPr lang="en-US" sz="3200" dirty="0" smtClean="0"/>
            </a:br>
            <a:r>
              <a:rPr lang="en-US" sz="3200" dirty="0" smtClean="0"/>
              <a:t>Prevalence of impairment by cognitive domain</a:t>
            </a:r>
          </a:p>
        </p:txBody>
      </p:sp>
      <p:sp>
        <p:nvSpPr>
          <p:cNvPr id="22567"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270013EB-2AB5-4DDE-83A3-010BBF7AA4D0}" type="slidenum">
              <a:rPr lang="en-US" sz="1000">
                <a:solidFill>
                  <a:srgbClr val="4D4D4D"/>
                </a:solidFill>
                <a:latin typeface="Arial Narrow" pitchFamily="34" charset="0"/>
              </a:rPr>
              <a:pPr algn="ctr" eaLnBrk="1" hangingPunct="1"/>
              <a:t>4</a:t>
            </a:fld>
            <a:endParaRPr lang="en-US" sz="1000">
              <a:solidFill>
                <a:srgbClr val="4D4D4D"/>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r>
              <a:rPr lang="en-GB" sz="3600" dirty="0" smtClean="0"/>
              <a:t>Validity of BICAMS tests confirmed by routine 3T imaging</a:t>
            </a:r>
          </a:p>
        </p:txBody>
      </p:sp>
      <p:sp>
        <p:nvSpPr>
          <p:cNvPr id="44035" name="Content Placeholder 2"/>
          <p:cNvSpPr>
            <a:spLocks noGrp="1"/>
          </p:cNvSpPr>
          <p:nvPr>
            <p:ph idx="1"/>
          </p:nvPr>
        </p:nvSpPr>
        <p:spPr>
          <a:xfrm>
            <a:off x="574675" y="1219200"/>
            <a:ext cx="8112125" cy="4940300"/>
          </a:xfrm>
        </p:spPr>
        <p:txBody>
          <a:bodyPr>
            <a:normAutofit fontScale="70000" lnSpcReduction="20000"/>
          </a:bodyPr>
          <a:lstStyle/>
          <a:p>
            <a:pPr>
              <a:buFontTx/>
              <a:buNone/>
            </a:pPr>
            <a:endParaRPr lang="en-GB" sz="2000" dirty="0" smtClean="0"/>
          </a:p>
          <a:p>
            <a:pPr>
              <a:buFontTx/>
              <a:buNone/>
            </a:pPr>
            <a:r>
              <a:rPr lang="en-GB" sz="3100" dirty="0" smtClean="0"/>
              <a:t>25 MS patients assessed on large battery</a:t>
            </a:r>
          </a:p>
          <a:p>
            <a:pPr>
              <a:buFontTx/>
              <a:buNone/>
            </a:pPr>
            <a:endParaRPr lang="en-GB" sz="3100" dirty="0" smtClean="0"/>
          </a:p>
          <a:p>
            <a:r>
              <a:rPr lang="en-GB" sz="3100" dirty="0" smtClean="0"/>
              <a:t>SDMT correlated with</a:t>
            </a:r>
          </a:p>
          <a:p>
            <a:pPr lvl="1"/>
            <a:r>
              <a:rPr lang="en-GB" sz="3100" dirty="0" smtClean="0"/>
              <a:t>Cortical lesion number</a:t>
            </a:r>
          </a:p>
          <a:p>
            <a:pPr lvl="1"/>
            <a:r>
              <a:rPr lang="en-GB" sz="3100" dirty="0" smtClean="0"/>
              <a:t>Cortical lesion volume</a:t>
            </a:r>
          </a:p>
          <a:p>
            <a:pPr lvl="1"/>
            <a:r>
              <a:rPr lang="en-GB" sz="3100" dirty="0" smtClean="0"/>
              <a:t>White matter lesion volume</a:t>
            </a:r>
          </a:p>
          <a:p>
            <a:pPr lvl="1"/>
            <a:endParaRPr lang="en-GB" sz="3100" dirty="0" smtClean="0"/>
          </a:p>
          <a:p>
            <a:r>
              <a:rPr lang="en-GB" sz="3100" dirty="0" smtClean="0"/>
              <a:t>CVLT-2 (immediate and delayed scores) correlated with</a:t>
            </a:r>
          </a:p>
          <a:p>
            <a:pPr lvl="1"/>
            <a:r>
              <a:rPr lang="en-GB" sz="3100" dirty="0" smtClean="0"/>
              <a:t>Cortical lesion number</a:t>
            </a:r>
          </a:p>
          <a:p>
            <a:pPr lvl="1"/>
            <a:endParaRPr lang="en-GB" sz="3100" dirty="0" smtClean="0"/>
          </a:p>
          <a:p>
            <a:r>
              <a:rPr lang="en-GB" sz="3100" dirty="0" smtClean="0"/>
              <a:t>BVMT-R (immediate and delayed scores) correlated with</a:t>
            </a:r>
          </a:p>
          <a:p>
            <a:pPr lvl="1"/>
            <a:r>
              <a:rPr lang="en-GB" sz="3100" dirty="0" smtClean="0"/>
              <a:t>Cortical lesion volume</a:t>
            </a:r>
          </a:p>
          <a:p>
            <a:pPr lvl="1"/>
            <a:r>
              <a:rPr lang="en-GB" sz="3100" dirty="0" smtClean="0"/>
              <a:t>White matter lesion volume</a:t>
            </a:r>
          </a:p>
          <a:p>
            <a:endParaRPr lang="en-GB" dirty="0" smtClean="0"/>
          </a:p>
          <a:p>
            <a:endParaRPr lang="en-GB" dirty="0" smtClean="0"/>
          </a:p>
        </p:txBody>
      </p:sp>
      <p:sp>
        <p:nvSpPr>
          <p:cNvPr id="4" name="TextBox 3"/>
          <p:cNvSpPr txBox="1"/>
          <p:nvPr/>
        </p:nvSpPr>
        <p:spPr>
          <a:xfrm>
            <a:off x="0" y="6172200"/>
            <a:ext cx="9144000" cy="646113"/>
          </a:xfrm>
          <a:prstGeom prst="rect">
            <a:avLst/>
          </a:prstGeom>
          <a:noFill/>
        </p:spPr>
        <p:txBody>
          <a:bodyPr>
            <a:spAutoFit/>
          </a:bodyPr>
          <a:lstStyle/>
          <a:p>
            <a:pPr>
              <a:defRPr/>
            </a:pPr>
            <a:r>
              <a:rPr lang="en-GB" sz="1800" dirty="0">
                <a:latin typeface="+mn-lt"/>
              </a:rPr>
              <a:t>Mike et al., Identification and clinical impact of multiple sclerosis cortical lesions as assessed by routine 3T MR imaging. AJNR. 2011;32:515-21</a:t>
            </a:r>
          </a:p>
        </p:txBody>
      </p:sp>
    </p:spTree>
    <p:extLst>
      <p:ext uri="{BB962C8B-B14F-4D97-AF65-F5344CB8AC3E}">
        <p14:creationId xmlns:p14="http://schemas.microsoft.com/office/powerpoint/2010/main" val="878534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8915400" cy="1295400"/>
          </a:xfrm>
        </p:spPr>
        <p:txBody>
          <a:bodyPr>
            <a:normAutofit fontScale="90000"/>
          </a:bodyPr>
          <a:lstStyle/>
          <a:p>
            <a:r>
              <a:rPr lang="en-GB" sz="3200" dirty="0" smtClean="0"/>
              <a:t>Validity of BICAMS tests confirmed by routine 3T imaging </a:t>
            </a:r>
            <a:br>
              <a:rPr lang="en-GB" sz="3200" dirty="0" smtClean="0"/>
            </a:br>
            <a:r>
              <a:rPr lang="en-GB" sz="2400" dirty="0" smtClean="0"/>
              <a:t> </a:t>
            </a:r>
            <a:br>
              <a:rPr lang="en-GB" sz="2400" dirty="0" smtClean="0"/>
            </a:br>
            <a:r>
              <a:rPr lang="en-GB" sz="2000" dirty="0" smtClean="0">
                <a:solidFill>
                  <a:srgbClr val="00B050"/>
                </a:solidFill>
              </a:rPr>
              <a:t>after correction for age, depression and pre-morbid intelligence</a:t>
            </a:r>
            <a:endParaRPr lang="en-GB" sz="2000" dirty="0" smtClean="0"/>
          </a:p>
        </p:txBody>
      </p:sp>
      <p:sp>
        <p:nvSpPr>
          <p:cNvPr id="45059" name="Content Placeholder 2"/>
          <p:cNvSpPr>
            <a:spLocks noGrp="1"/>
          </p:cNvSpPr>
          <p:nvPr>
            <p:ph idx="1"/>
          </p:nvPr>
        </p:nvSpPr>
        <p:spPr>
          <a:xfrm>
            <a:off x="574675" y="1219200"/>
            <a:ext cx="8112125" cy="4940300"/>
          </a:xfrm>
        </p:spPr>
        <p:txBody>
          <a:bodyPr>
            <a:normAutofit fontScale="85000" lnSpcReduction="20000"/>
          </a:bodyPr>
          <a:lstStyle/>
          <a:p>
            <a:pPr>
              <a:buFontTx/>
              <a:buNone/>
            </a:pPr>
            <a:endParaRPr lang="en-GB" dirty="0" smtClean="0"/>
          </a:p>
          <a:p>
            <a:r>
              <a:rPr lang="en-GB" dirty="0" smtClean="0"/>
              <a:t>SDMT correlated with</a:t>
            </a:r>
          </a:p>
          <a:p>
            <a:pPr lvl="1"/>
            <a:r>
              <a:rPr lang="en-GB" sz="1800" dirty="0" smtClean="0"/>
              <a:t>Cortical lesion number	 	</a:t>
            </a:r>
            <a:r>
              <a:rPr lang="en-GB" sz="1800" dirty="0" smtClean="0">
                <a:solidFill>
                  <a:srgbClr val="00B050"/>
                </a:solidFill>
              </a:rPr>
              <a:t>R</a:t>
            </a:r>
            <a:r>
              <a:rPr lang="en-GB" sz="1800" baseline="30000" dirty="0" smtClean="0">
                <a:solidFill>
                  <a:srgbClr val="00B050"/>
                </a:solidFill>
              </a:rPr>
              <a:t>2 </a:t>
            </a:r>
            <a:r>
              <a:rPr lang="en-GB" sz="1800" dirty="0" smtClean="0">
                <a:solidFill>
                  <a:srgbClr val="00B050"/>
                </a:solidFill>
              </a:rPr>
              <a:t>= 0.513, p = .0002</a:t>
            </a:r>
          </a:p>
          <a:p>
            <a:pPr lvl="1"/>
            <a:r>
              <a:rPr lang="en-GB" sz="1800" dirty="0" smtClean="0"/>
              <a:t>Cortical lesion volume 	 	</a:t>
            </a:r>
            <a:r>
              <a:rPr lang="en-GB" sz="1800" dirty="0" smtClean="0">
                <a:solidFill>
                  <a:srgbClr val="00B050"/>
                </a:solidFill>
              </a:rPr>
              <a:t>R</a:t>
            </a:r>
            <a:r>
              <a:rPr lang="en-GB" sz="1800" baseline="30000" dirty="0" smtClean="0">
                <a:solidFill>
                  <a:srgbClr val="00B050"/>
                </a:solidFill>
              </a:rPr>
              <a:t>2 </a:t>
            </a:r>
            <a:r>
              <a:rPr lang="en-GB" sz="1800" dirty="0" smtClean="0">
                <a:solidFill>
                  <a:srgbClr val="00B050"/>
                </a:solidFill>
              </a:rPr>
              <a:t>= 0.449, p = .0008</a:t>
            </a:r>
            <a:endParaRPr lang="en-GB" sz="1800" dirty="0" smtClean="0"/>
          </a:p>
          <a:p>
            <a:pPr lvl="1"/>
            <a:r>
              <a:rPr lang="en-GB" sz="1800" dirty="0" smtClean="0"/>
              <a:t>White matter lesion volume 	</a:t>
            </a:r>
            <a:r>
              <a:rPr lang="en-GB" sz="1800" dirty="0" smtClean="0">
                <a:solidFill>
                  <a:srgbClr val="00B050"/>
                </a:solidFill>
              </a:rPr>
              <a:t>R</a:t>
            </a:r>
            <a:r>
              <a:rPr lang="en-GB" sz="1800" baseline="30000" dirty="0" smtClean="0">
                <a:solidFill>
                  <a:srgbClr val="00B050"/>
                </a:solidFill>
              </a:rPr>
              <a:t>2 </a:t>
            </a:r>
            <a:r>
              <a:rPr lang="en-GB" sz="1800" dirty="0" smtClean="0">
                <a:solidFill>
                  <a:srgbClr val="00B050"/>
                </a:solidFill>
              </a:rPr>
              <a:t>= 0.418, p = .0014</a:t>
            </a:r>
            <a:endParaRPr lang="en-GB" sz="1800" dirty="0" smtClean="0"/>
          </a:p>
          <a:p>
            <a:pPr lvl="1"/>
            <a:endParaRPr lang="en-GB" dirty="0" smtClean="0"/>
          </a:p>
          <a:p>
            <a:r>
              <a:rPr lang="en-GB" dirty="0" smtClean="0"/>
              <a:t>CVLT-2 (immediate and delayed scores) correlated with</a:t>
            </a:r>
          </a:p>
          <a:p>
            <a:pPr lvl="1"/>
            <a:r>
              <a:rPr lang="en-GB" sz="1800" dirty="0" smtClean="0"/>
              <a:t>Cortical lesion number 		</a:t>
            </a:r>
            <a:r>
              <a:rPr lang="en-GB" sz="1800" dirty="0" smtClean="0">
                <a:solidFill>
                  <a:srgbClr val="00B050"/>
                </a:solidFill>
              </a:rPr>
              <a:t>R</a:t>
            </a:r>
            <a:r>
              <a:rPr lang="en-GB" sz="1800" baseline="30000" dirty="0" smtClean="0">
                <a:solidFill>
                  <a:srgbClr val="00B050"/>
                </a:solidFill>
              </a:rPr>
              <a:t>2 </a:t>
            </a:r>
            <a:r>
              <a:rPr lang="en-GB" sz="1800" dirty="0" smtClean="0">
                <a:solidFill>
                  <a:srgbClr val="00B050"/>
                </a:solidFill>
              </a:rPr>
              <a:t>= 0.542, p = .013 (immediate recall)</a:t>
            </a:r>
          </a:p>
          <a:p>
            <a:pPr lvl="4">
              <a:buFontTx/>
              <a:buNone/>
            </a:pPr>
            <a:r>
              <a:rPr lang="en-GB" sz="1800" dirty="0" smtClean="0"/>
              <a:t> 			</a:t>
            </a:r>
            <a:r>
              <a:rPr lang="en-GB" sz="1800" dirty="0" smtClean="0">
                <a:solidFill>
                  <a:srgbClr val="00B050"/>
                </a:solidFill>
              </a:rPr>
              <a:t>R</a:t>
            </a:r>
            <a:r>
              <a:rPr lang="en-GB" sz="1800" baseline="30000" dirty="0" smtClean="0">
                <a:solidFill>
                  <a:srgbClr val="00B050"/>
                </a:solidFill>
              </a:rPr>
              <a:t>2 </a:t>
            </a:r>
            <a:r>
              <a:rPr lang="en-GB" sz="1800" dirty="0" smtClean="0">
                <a:solidFill>
                  <a:srgbClr val="00B050"/>
                </a:solidFill>
              </a:rPr>
              <a:t>= 0.461, p = .043 (delayed recall)</a:t>
            </a:r>
            <a:endParaRPr lang="en-GB" sz="1800" dirty="0" smtClean="0"/>
          </a:p>
          <a:p>
            <a:pPr lvl="1"/>
            <a:endParaRPr lang="en-GB" dirty="0" smtClean="0"/>
          </a:p>
          <a:p>
            <a:r>
              <a:rPr lang="en-GB" dirty="0" smtClean="0"/>
              <a:t>BVMT-R (immediate and delayed scores) correlated with</a:t>
            </a:r>
          </a:p>
          <a:p>
            <a:pPr lvl="1"/>
            <a:r>
              <a:rPr lang="en-GB" sz="1800" dirty="0" smtClean="0"/>
              <a:t>Cortical lesion volume		</a:t>
            </a:r>
            <a:r>
              <a:rPr lang="en-GB" sz="1800" dirty="0" smtClean="0">
                <a:solidFill>
                  <a:srgbClr val="00B050"/>
                </a:solidFill>
              </a:rPr>
              <a:t>NS</a:t>
            </a:r>
          </a:p>
          <a:p>
            <a:pPr lvl="1"/>
            <a:r>
              <a:rPr lang="en-GB" sz="1800" dirty="0" smtClean="0"/>
              <a:t>White matter lesion volume	</a:t>
            </a:r>
            <a:r>
              <a:rPr lang="en-GB" sz="1800" dirty="0" smtClean="0">
                <a:solidFill>
                  <a:srgbClr val="00B050"/>
                </a:solidFill>
              </a:rPr>
              <a:t>NS</a:t>
            </a:r>
          </a:p>
          <a:p>
            <a:endParaRPr lang="en-GB" dirty="0" smtClean="0"/>
          </a:p>
          <a:p>
            <a:endParaRPr lang="en-GB" dirty="0" smtClean="0"/>
          </a:p>
        </p:txBody>
      </p:sp>
      <p:sp>
        <p:nvSpPr>
          <p:cNvPr id="4" name="TextBox 3"/>
          <p:cNvSpPr txBox="1"/>
          <p:nvPr/>
        </p:nvSpPr>
        <p:spPr>
          <a:xfrm>
            <a:off x="0" y="6172200"/>
            <a:ext cx="9144000" cy="646113"/>
          </a:xfrm>
          <a:prstGeom prst="rect">
            <a:avLst/>
          </a:prstGeom>
          <a:noFill/>
        </p:spPr>
        <p:txBody>
          <a:bodyPr>
            <a:spAutoFit/>
          </a:bodyPr>
          <a:lstStyle/>
          <a:p>
            <a:pPr>
              <a:defRPr/>
            </a:pPr>
            <a:r>
              <a:rPr lang="en-GB" sz="1800" dirty="0">
                <a:latin typeface="+mn-lt"/>
              </a:rPr>
              <a:t>Mike et al., Identification and clinical impact of multiple sclerosis cortical lesions as assessed by routine 3T MR imaging. AJNR. 2011;32:515-21</a:t>
            </a:r>
          </a:p>
        </p:txBody>
      </p:sp>
    </p:spTree>
    <p:extLst>
      <p:ext uri="{BB962C8B-B14F-4D97-AF65-F5344CB8AC3E}">
        <p14:creationId xmlns:p14="http://schemas.microsoft.com/office/powerpoint/2010/main" val="3723184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685800"/>
            <a:ext cx="89185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txBox="1">
            <a:spLocks noChangeArrowheads="1"/>
          </p:cNvSpPr>
          <p:nvPr/>
        </p:nvSpPr>
        <p:spPr bwMode="auto">
          <a:xfrm>
            <a:off x="0" y="6019800"/>
            <a:ext cx="9144000" cy="646113"/>
          </a:xfrm>
          <a:prstGeom prst="rect">
            <a:avLst/>
          </a:prstGeom>
          <a:noFill/>
          <a:ln w="9525">
            <a:noFill/>
            <a:miter lim="800000"/>
            <a:headEnd/>
            <a:tailEnd/>
          </a:ln>
        </p:spPr>
        <p:txBody>
          <a:bodyPr>
            <a:spAutoFit/>
          </a:bodyPr>
          <a:lstStyle/>
          <a:p>
            <a:pPr>
              <a:defRPr/>
            </a:pPr>
            <a:r>
              <a:rPr lang="en-GB" sz="1800" dirty="0">
                <a:latin typeface="+mn-lt"/>
              </a:rPr>
              <a:t>Morrow et al., Predicting loss of employment over three years in multiple sclerosis: clinically meaningful cognitive decline. </a:t>
            </a:r>
            <a:r>
              <a:rPr lang="en-GB" sz="1800" dirty="0" err="1">
                <a:latin typeface="+mn-lt"/>
              </a:rPr>
              <a:t>Clin</a:t>
            </a:r>
            <a:r>
              <a:rPr lang="en-GB" sz="1800" dirty="0">
                <a:latin typeface="+mn-lt"/>
              </a:rPr>
              <a:t> </a:t>
            </a:r>
            <a:r>
              <a:rPr lang="en-GB" sz="1800" dirty="0" err="1">
                <a:latin typeface="+mn-lt"/>
              </a:rPr>
              <a:t>Neuropsychol</a:t>
            </a:r>
            <a:r>
              <a:rPr lang="en-GB" sz="1800" dirty="0">
                <a:latin typeface="+mn-lt"/>
              </a:rPr>
              <a:t> 2010:24;1131-45.</a:t>
            </a:r>
          </a:p>
        </p:txBody>
      </p:sp>
    </p:spTree>
    <p:extLst>
      <p:ext uri="{BB962C8B-B14F-4D97-AF65-F5344CB8AC3E}">
        <p14:creationId xmlns:p14="http://schemas.microsoft.com/office/powerpoint/2010/main" val="3427168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574675" y="168275"/>
            <a:ext cx="8097838" cy="974725"/>
          </a:xfrm>
        </p:spPr>
        <p:txBody>
          <a:bodyPr>
            <a:normAutofit fontScale="90000"/>
          </a:bodyPr>
          <a:lstStyle/>
          <a:p>
            <a:pPr fontAlgn="auto">
              <a:spcAft>
                <a:spcPts val="0"/>
              </a:spcAft>
              <a:defRPr/>
            </a:pPr>
            <a:r>
              <a:rPr lang="en-GB" smtClean="0">
                <a:solidFill>
                  <a:srgbClr val="0284B8"/>
                </a:solidFill>
              </a:rPr>
              <a:t>BICAMS</a:t>
            </a:r>
            <a:br>
              <a:rPr lang="en-GB" smtClean="0">
                <a:solidFill>
                  <a:srgbClr val="0284B8"/>
                </a:solidFill>
              </a:rPr>
            </a:br>
            <a:r>
              <a:rPr lang="en-GB" sz="2400" smtClean="0">
                <a:solidFill>
                  <a:srgbClr val="0284B8"/>
                </a:solidFill>
              </a:rPr>
              <a:t>Brief International Cognitive Assessment for MS</a:t>
            </a:r>
          </a:p>
        </p:txBody>
      </p:sp>
      <p:sp>
        <p:nvSpPr>
          <p:cNvPr id="29699" name="Content Placeholder 3"/>
          <p:cNvSpPr>
            <a:spLocks noGrp="1"/>
          </p:cNvSpPr>
          <p:nvPr>
            <p:ph idx="1"/>
          </p:nvPr>
        </p:nvSpPr>
        <p:spPr/>
        <p:txBody>
          <a:bodyPr rtlCol="0">
            <a:normAutofit/>
          </a:bodyPr>
          <a:lstStyle/>
          <a:p>
            <a:pPr fontAlgn="auto">
              <a:spcAft>
                <a:spcPts val="0"/>
              </a:spcAft>
              <a:buFont typeface="Arial" pitchFamily="34" charset="0"/>
              <a:buChar char="•"/>
              <a:defRPr/>
            </a:pPr>
            <a:r>
              <a:rPr lang="en-GB" sz="2800" dirty="0" smtClean="0">
                <a:solidFill>
                  <a:schemeClr val="bg1">
                    <a:lumMod val="75000"/>
                  </a:schemeClr>
                </a:solidFill>
              </a:rPr>
              <a:t>Identify a brief assessment tool for cognition in MS</a:t>
            </a:r>
          </a:p>
          <a:p>
            <a:pPr marL="640080" lvl="1" fontAlgn="auto">
              <a:spcAft>
                <a:spcPts val="0"/>
              </a:spcAft>
              <a:buFont typeface="Arial" pitchFamily="34" charset="0"/>
              <a:buChar char="•"/>
              <a:defRPr/>
            </a:pPr>
            <a:r>
              <a:rPr lang="en-GB" sz="2400" dirty="0" smtClean="0">
                <a:solidFill>
                  <a:schemeClr val="bg1">
                    <a:lumMod val="75000"/>
                  </a:schemeClr>
                </a:solidFill>
              </a:rPr>
              <a:t>can be used by health care professionals who are not cognitive specialists</a:t>
            </a:r>
          </a:p>
          <a:p>
            <a:pPr marL="640080" lvl="1" fontAlgn="auto">
              <a:spcAft>
                <a:spcPts val="0"/>
              </a:spcAft>
              <a:buFont typeface="Arial" pitchFamily="34" charset="0"/>
              <a:buChar char="•"/>
              <a:defRPr/>
            </a:pPr>
            <a:r>
              <a:rPr lang="en-GB" sz="2400" dirty="0" smtClean="0">
                <a:solidFill>
                  <a:schemeClr val="bg1">
                    <a:lumMod val="75000"/>
                  </a:schemeClr>
                </a:solidFill>
              </a:rPr>
              <a:t>has international validation</a:t>
            </a:r>
          </a:p>
          <a:p>
            <a:pPr fontAlgn="auto">
              <a:spcAft>
                <a:spcPts val="0"/>
              </a:spcAft>
              <a:buFont typeface="Arial" pitchFamily="34" charset="0"/>
              <a:buChar char="•"/>
              <a:defRPr/>
            </a:pPr>
            <a:r>
              <a:rPr lang="en-GB" sz="2800" dirty="0" smtClean="0"/>
              <a:t>Specify an international validation protocol that can be implemented in any country</a:t>
            </a:r>
          </a:p>
          <a:p>
            <a:pPr fontAlgn="auto">
              <a:spcAft>
                <a:spcPts val="0"/>
              </a:spcAft>
              <a:buFont typeface="Arial" pitchFamily="34" charset="0"/>
              <a:buChar char="•"/>
              <a:defRPr/>
            </a:pPr>
            <a:endParaRPr lang="en-GB" sz="2800" dirty="0" smtClean="0"/>
          </a:p>
          <a:p>
            <a:pPr marL="1554480" lvl="4" fontAlgn="auto">
              <a:spcAft>
                <a:spcPts val="0"/>
              </a:spcAft>
              <a:buClr>
                <a:schemeClr val="accent5"/>
              </a:buClr>
              <a:buFontTx/>
              <a:buNone/>
              <a:defRPr/>
            </a:pPr>
            <a:r>
              <a:rPr lang="en-GB" sz="1800" dirty="0" smtClean="0"/>
              <a:t>		</a:t>
            </a:r>
          </a:p>
        </p:txBody>
      </p:sp>
      <p:sp>
        <p:nvSpPr>
          <p:cNvPr id="29701" name="TextBox 4"/>
          <p:cNvSpPr txBox="1">
            <a:spLocks noChangeArrowheads="1"/>
          </p:cNvSpPr>
          <p:nvPr/>
        </p:nvSpPr>
        <p:spPr bwMode="auto">
          <a:xfrm>
            <a:off x="381000" y="6143625"/>
            <a:ext cx="8763000" cy="369888"/>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GB" sz="1800" dirty="0" smtClean="0">
                <a:latin typeface="+mn-lt"/>
                <a:ea typeface="+mn-ea"/>
              </a:rPr>
              <a:t>BICAMS committee meetings and website are sponsored by Bayer Healthcare</a:t>
            </a:r>
          </a:p>
        </p:txBody>
      </p:sp>
      <p:sp>
        <p:nvSpPr>
          <p:cNvPr id="61445"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64FA00C6-29B5-456E-A6EA-7DED9BCD6A7F}" type="slidenum">
              <a:rPr lang="en-US" sz="1000">
                <a:solidFill>
                  <a:srgbClr val="4D4D4D"/>
                </a:solidFill>
                <a:latin typeface="Arial Narrow" pitchFamily="34" charset="0"/>
              </a:rPr>
              <a:pPr algn="ctr" eaLnBrk="1" hangingPunct="1"/>
              <a:t>43</a:t>
            </a:fld>
            <a:endParaRPr lang="en-US" sz="1000">
              <a:solidFill>
                <a:srgbClr val="4D4D4D"/>
              </a:solidFill>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74675" y="168275"/>
            <a:ext cx="8097838" cy="974725"/>
          </a:xfrm>
        </p:spPr>
        <p:txBody>
          <a:bodyPr>
            <a:normAutofit fontScale="90000"/>
          </a:bodyPr>
          <a:lstStyle/>
          <a:p>
            <a:pPr fontAlgn="auto">
              <a:spcAft>
                <a:spcPts val="0"/>
              </a:spcAft>
              <a:defRPr/>
            </a:pPr>
            <a:r>
              <a:rPr lang="en-GB" sz="2000" smtClean="0">
                <a:solidFill>
                  <a:srgbClr val="0284B8"/>
                </a:solidFill>
              </a:rPr>
              <a:t>BICAMS</a:t>
            </a:r>
            <a:r>
              <a:rPr lang="en-GB" sz="2800" smtClean="0">
                <a:solidFill>
                  <a:srgbClr val="0284B8"/>
                </a:solidFill>
              </a:rPr>
              <a:t> - </a:t>
            </a:r>
            <a:r>
              <a:rPr lang="en-GB" sz="2000" smtClean="0">
                <a:solidFill>
                  <a:srgbClr val="0284B8"/>
                </a:solidFill>
              </a:rPr>
              <a:t>Brief International Cognitive Assessment for MS</a:t>
            </a:r>
            <a:r>
              <a:rPr lang="en-GB" smtClean="0">
                <a:solidFill>
                  <a:srgbClr val="0284B8"/>
                </a:solidFill>
              </a:rPr>
              <a:t/>
            </a:r>
            <a:br>
              <a:rPr lang="en-GB" smtClean="0">
                <a:solidFill>
                  <a:srgbClr val="0284B8"/>
                </a:solidFill>
              </a:rPr>
            </a:br>
            <a:r>
              <a:rPr lang="en-GB" smtClean="0">
                <a:solidFill>
                  <a:srgbClr val="0284B8"/>
                </a:solidFill>
              </a:rPr>
              <a:t>International validation protocol</a:t>
            </a:r>
          </a:p>
        </p:txBody>
      </p:sp>
      <p:sp>
        <p:nvSpPr>
          <p:cNvPr id="62467" name="Content Placeholder 2"/>
          <p:cNvSpPr>
            <a:spLocks noGrp="1"/>
          </p:cNvSpPr>
          <p:nvPr>
            <p:ph idx="1"/>
          </p:nvPr>
        </p:nvSpPr>
        <p:spPr/>
        <p:txBody>
          <a:bodyPr/>
          <a:lstStyle/>
          <a:p>
            <a:r>
              <a:rPr lang="en-US" sz="2800" smtClean="0"/>
              <a:t>Step 1, Standardization and Translation of Test Stimuli. </a:t>
            </a:r>
            <a:endParaRPr lang="en-GB" sz="2800" smtClean="0"/>
          </a:p>
          <a:p>
            <a:r>
              <a:rPr lang="en-US" sz="2800" smtClean="0"/>
              <a:t>Step 2, Standardization and Translation of Test Instructions</a:t>
            </a:r>
            <a:endParaRPr lang="en-GB" sz="2800" smtClean="0"/>
          </a:p>
          <a:p>
            <a:r>
              <a:rPr lang="en-US" sz="2800" smtClean="0"/>
              <a:t>Step 3, Normalization</a:t>
            </a:r>
            <a:endParaRPr lang="en-GB" sz="2800" smtClean="0"/>
          </a:p>
          <a:p>
            <a:r>
              <a:rPr lang="en-US" sz="2800" smtClean="0"/>
              <a:t>Step 4, Test-Retest Reliability  </a:t>
            </a:r>
            <a:endParaRPr lang="en-GB" sz="2800" smtClean="0"/>
          </a:p>
          <a:p>
            <a:r>
              <a:rPr lang="en-US" sz="2800" smtClean="0"/>
              <a:t>Step 5, Criterion-Related Validity</a:t>
            </a:r>
            <a:r>
              <a:rPr lang="en-US" smtClean="0"/>
              <a:t> </a:t>
            </a:r>
            <a:endParaRPr lang="en-GB" smtClean="0"/>
          </a:p>
          <a:p>
            <a:pPr algn="r">
              <a:buFontTx/>
              <a:buNone/>
            </a:pPr>
            <a:endParaRPr lang="en-GB" smtClean="0"/>
          </a:p>
        </p:txBody>
      </p:sp>
      <p:sp>
        <p:nvSpPr>
          <p:cNvPr id="5" name="TextBox 4"/>
          <p:cNvSpPr txBox="1">
            <a:spLocks noChangeArrowheads="1"/>
          </p:cNvSpPr>
          <p:nvPr/>
        </p:nvSpPr>
        <p:spPr bwMode="auto">
          <a:xfrm>
            <a:off x="381000" y="5791200"/>
            <a:ext cx="8763000" cy="369332"/>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GB" sz="1800" dirty="0" smtClean="0">
                <a:latin typeface="+mn-lt"/>
                <a:ea typeface="+mn-ea"/>
              </a:rPr>
              <a:t>BICAMS committee meetings and website are sponsored by Bayer Healthcare</a:t>
            </a:r>
          </a:p>
        </p:txBody>
      </p:sp>
      <p:sp>
        <p:nvSpPr>
          <p:cNvPr id="62469"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B39EB38F-B7BE-4CD1-98ED-6D36845E5FC6}" type="slidenum">
              <a:rPr lang="en-US" sz="1000">
                <a:solidFill>
                  <a:srgbClr val="4D4D4D"/>
                </a:solidFill>
                <a:latin typeface="Arial Narrow" pitchFamily="34" charset="0"/>
              </a:rPr>
              <a:pPr algn="ctr" eaLnBrk="1" hangingPunct="1"/>
              <a:t>44</a:t>
            </a:fld>
            <a:endParaRPr lang="en-US" sz="1000">
              <a:solidFill>
                <a:srgbClr val="4D4D4D"/>
              </a:solidFill>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0"/>
            <a:ext cx="4854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848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574675" y="168275"/>
            <a:ext cx="8097838" cy="974725"/>
          </a:xfrm>
        </p:spPr>
        <p:txBody>
          <a:bodyPr>
            <a:normAutofit fontScale="90000"/>
          </a:bodyPr>
          <a:lstStyle/>
          <a:p>
            <a:pPr fontAlgn="auto">
              <a:spcAft>
                <a:spcPts val="0"/>
              </a:spcAft>
              <a:defRPr/>
            </a:pPr>
            <a:r>
              <a:rPr lang="en-GB" smtClean="0">
                <a:solidFill>
                  <a:srgbClr val="0284B8"/>
                </a:solidFill>
              </a:rPr>
              <a:t>BICAMS</a:t>
            </a:r>
            <a:br>
              <a:rPr lang="en-GB" smtClean="0">
                <a:solidFill>
                  <a:srgbClr val="0284B8"/>
                </a:solidFill>
              </a:rPr>
            </a:br>
            <a:r>
              <a:rPr lang="en-GB" sz="2400" smtClean="0">
                <a:solidFill>
                  <a:srgbClr val="0284B8"/>
                </a:solidFill>
              </a:rPr>
              <a:t>Brief International Cognitive Assessment for MS</a:t>
            </a:r>
          </a:p>
        </p:txBody>
      </p:sp>
      <p:sp>
        <p:nvSpPr>
          <p:cNvPr id="29699" name="Content Placeholder 3"/>
          <p:cNvSpPr>
            <a:spLocks noGrp="1"/>
          </p:cNvSpPr>
          <p:nvPr>
            <p:ph idx="1"/>
          </p:nvPr>
        </p:nvSpPr>
        <p:spPr/>
        <p:txBody>
          <a:bodyPr rtlCol="0">
            <a:normAutofit/>
          </a:bodyPr>
          <a:lstStyle/>
          <a:p>
            <a:pPr fontAlgn="auto">
              <a:spcAft>
                <a:spcPts val="0"/>
              </a:spcAft>
              <a:buFont typeface="Arial" pitchFamily="34" charset="0"/>
              <a:buChar char="•"/>
              <a:defRPr/>
            </a:pPr>
            <a:r>
              <a:rPr lang="en-GB" sz="2800" dirty="0" smtClean="0">
                <a:solidFill>
                  <a:schemeClr val="bg1">
                    <a:lumMod val="75000"/>
                  </a:schemeClr>
                </a:solidFill>
              </a:rPr>
              <a:t>Identify a brief assessment tool for cognition in MS</a:t>
            </a:r>
          </a:p>
          <a:p>
            <a:pPr marL="640080" lvl="1" fontAlgn="auto">
              <a:spcAft>
                <a:spcPts val="0"/>
              </a:spcAft>
              <a:buFont typeface="Arial" pitchFamily="34" charset="0"/>
              <a:buChar char="•"/>
              <a:defRPr/>
            </a:pPr>
            <a:r>
              <a:rPr lang="en-GB" sz="2400" dirty="0" smtClean="0">
                <a:solidFill>
                  <a:schemeClr val="bg1">
                    <a:lumMod val="75000"/>
                  </a:schemeClr>
                </a:solidFill>
              </a:rPr>
              <a:t>can be used by health care professionals who are not cognitive specialists</a:t>
            </a:r>
          </a:p>
          <a:p>
            <a:pPr marL="640080" lvl="1" fontAlgn="auto">
              <a:spcAft>
                <a:spcPts val="0"/>
              </a:spcAft>
              <a:buFont typeface="Arial" pitchFamily="34" charset="0"/>
              <a:buChar char="•"/>
              <a:defRPr/>
            </a:pPr>
            <a:r>
              <a:rPr lang="en-GB" sz="2400" dirty="0" smtClean="0">
                <a:solidFill>
                  <a:schemeClr val="bg1">
                    <a:lumMod val="75000"/>
                  </a:schemeClr>
                </a:solidFill>
              </a:rPr>
              <a:t>has international validation</a:t>
            </a:r>
          </a:p>
          <a:p>
            <a:pPr fontAlgn="auto">
              <a:spcAft>
                <a:spcPts val="0"/>
              </a:spcAft>
              <a:buFont typeface="Arial" pitchFamily="34" charset="0"/>
              <a:buChar char="•"/>
              <a:defRPr/>
            </a:pPr>
            <a:r>
              <a:rPr lang="en-GB" sz="2800" dirty="0" smtClean="0">
                <a:solidFill>
                  <a:schemeClr val="bg1">
                    <a:lumMod val="75000"/>
                  </a:schemeClr>
                </a:solidFill>
              </a:rPr>
              <a:t>Specify an international validation protocol that can be implemented in any country</a:t>
            </a:r>
          </a:p>
          <a:p>
            <a:pPr fontAlgn="auto">
              <a:spcAft>
                <a:spcPts val="0"/>
              </a:spcAft>
              <a:buFont typeface="Arial" pitchFamily="34" charset="0"/>
              <a:buChar char="•"/>
              <a:defRPr/>
            </a:pPr>
            <a:r>
              <a:rPr lang="en-GB" sz="2800" dirty="0" smtClean="0"/>
              <a:t>Agree guidelines on test-retest timing and clinically significant change</a:t>
            </a:r>
          </a:p>
          <a:p>
            <a:pPr fontAlgn="auto">
              <a:spcAft>
                <a:spcPts val="0"/>
              </a:spcAft>
              <a:buFont typeface="Arial" pitchFamily="34" charset="0"/>
              <a:buChar char="•"/>
              <a:defRPr/>
            </a:pPr>
            <a:endParaRPr lang="en-GB" sz="2800" dirty="0" smtClean="0"/>
          </a:p>
          <a:p>
            <a:pPr marL="1554480" lvl="4" fontAlgn="auto">
              <a:spcAft>
                <a:spcPts val="0"/>
              </a:spcAft>
              <a:buClr>
                <a:schemeClr val="accent5"/>
              </a:buClr>
              <a:buFontTx/>
              <a:buNone/>
              <a:defRPr/>
            </a:pPr>
            <a:r>
              <a:rPr lang="en-GB" sz="1800" dirty="0" smtClean="0"/>
              <a:t>		</a:t>
            </a:r>
          </a:p>
        </p:txBody>
      </p:sp>
      <p:sp>
        <p:nvSpPr>
          <p:cNvPr id="29701" name="TextBox 4"/>
          <p:cNvSpPr txBox="1">
            <a:spLocks noChangeArrowheads="1"/>
          </p:cNvSpPr>
          <p:nvPr/>
        </p:nvSpPr>
        <p:spPr bwMode="auto">
          <a:xfrm>
            <a:off x="381000" y="6143625"/>
            <a:ext cx="8763000" cy="369888"/>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GB" sz="1800" dirty="0" smtClean="0">
                <a:latin typeface="+mn-lt"/>
                <a:ea typeface="+mn-ea"/>
              </a:rPr>
              <a:t>BICAMS committee meetings and website are sponsored by Bayer Healthcare</a:t>
            </a:r>
          </a:p>
        </p:txBody>
      </p:sp>
      <p:sp>
        <p:nvSpPr>
          <p:cNvPr id="65541" name="Slide Number Placeholder 3"/>
          <p:cNvSpPr txBox="1">
            <a:spLocks noGrp="1"/>
          </p:cNvSpPr>
          <p:nvPr/>
        </p:nvSpPr>
        <p:spPr bwMode="auto">
          <a:xfrm>
            <a:off x="8737600" y="6534150"/>
            <a:ext cx="40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fld id="{44CD72C4-360B-4343-BFF4-FC5938AB376C}" type="slidenum">
              <a:rPr lang="en-US" sz="1000">
                <a:solidFill>
                  <a:srgbClr val="4D4D4D"/>
                </a:solidFill>
                <a:latin typeface="Arial Narrow" pitchFamily="34" charset="0"/>
              </a:rPr>
              <a:pPr algn="ctr" eaLnBrk="1" hangingPunct="1"/>
              <a:t>46</a:t>
            </a:fld>
            <a:endParaRPr lang="en-US" sz="1000">
              <a:solidFill>
                <a:srgbClr val="4D4D4D"/>
              </a:solidFill>
              <a:latin typeface="Arial Narrow" pitchFamily="34" charset="0"/>
            </a:endParaRPr>
          </a:p>
        </p:txBody>
      </p:sp>
    </p:spTree>
    <p:extLst>
      <p:ext uri="{BB962C8B-B14F-4D97-AF65-F5344CB8AC3E}">
        <p14:creationId xmlns:p14="http://schemas.microsoft.com/office/powerpoint/2010/main" val="3762559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BICAMS national validations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1406578"/>
              </p:ext>
            </p:extLst>
          </p:nvPr>
        </p:nvGraphicFramePr>
        <p:xfrm>
          <a:off x="457200" y="1600200"/>
          <a:ext cx="8077200" cy="3708400"/>
        </p:xfrm>
        <a:graphic>
          <a:graphicData uri="http://schemas.openxmlformats.org/drawingml/2006/table">
            <a:tbl>
              <a:tblPr firstRow="1" bandRow="1">
                <a:tableStyleId>{5C22544A-7EE6-4342-B048-85BDC9FD1C3A}</a:tableStyleId>
              </a:tblPr>
              <a:tblGrid>
                <a:gridCol w="1752600"/>
                <a:gridCol w="2590800"/>
                <a:gridCol w="1676400"/>
                <a:gridCol w="2057400"/>
              </a:tblGrid>
              <a:tr h="370840">
                <a:tc>
                  <a:txBody>
                    <a:bodyPr/>
                    <a:lstStyle/>
                    <a:p>
                      <a:r>
                        <a:rPr lang="en-GB" dirty="0" smtClean="0"/>
                        <a:t>Published</a:t>
                      </a:r>
                      <a:endParaRPr lang="en-GB" dirty="0"/>
                    </a:p>
                  </a:txBody>
                  <a:tcPr/>
                </a:tc>
                <a:tc>
                  <a:txBody>
                    <a:bodyPr/>
                    <a:lstStyle/>
                    <a:p>
                      <a:r>
                        <a:rPr lang="en-GB" dirty="0" smtClean="0"/>
                        <a:t>Collecting</a:t>
                      </a:r>
                      <a:r>
                        <a:rPr lang="en-GB" baseline="0" dirty="0" smtClean="0"/>
                        <a:t> data/analysis</a:t>
                      </a:r>
                      <a:endParaRPr lang="en-GB" dirty="0"/>
                    </a:p>
                  </a:txBody>
                  <a:tcPr/>
                </a:tc>
                <a:tc gridSpan="2">
                  <a:txBody>
                    <a:bodyPr/>
                    <a:lstStyle/>
                    <a:p>
                      <a:r>
                        <a:rPr lang="en-GB" dirty="0" smtClean="0"/>
                        <a:t>Discussion</a:t>
                      </a:r>
                      <a:endParaRPr lang="en-GB" dirty="0"/>
                    </a:p>
                  </a:txBody>
                  <a:tcPr/>
                </a:tc>
                <a:tc hMerge="1">
                  <a:txBody>
                    <a:bodyPr/>
                    <a:lstStyle/>
                    <a:p>
                      <a:endParaRPr lang="en-GB" dirty="0"/>
                    </a:p>
                  </a:txBody>
                  <a:tcPr/>
                </a:tc>
              </a:tr>
              <a:tr h="370840">
                <a:tc>
                  <a:txBody>
                    <a:bodyPr/>
                    <a:lstStyle/>
                    <a:p>
                      <a:r>
                        <a:rPr lang="en-GB" dirty="0" smtClean="0"/>
                        <a:t>USA</a:t>
                      </a:r>
                      <a:endParaRPr lang="en-GB" dirty="0"/>
                    </a:p>
                  </a:txBody>
                  <a:tcPr/>
                </a:tc>
                <a:tc>
                  <a:txBody>
                    <a:bodyPr/>
                    <a:lstStyle/>
                    <a:p>
                      <a:r>
                        <a:rPr lang="en-GB" dirty="0" smtClean="0"/>
                        <a:t>Canada</a:t>
                      </a:r>
                      <a:endParaRPr lang="en-GB" dirty="0"/>
                    </a:p>
                  </a:txBody>
                  <a:tcPr/>
                </a:tc>
                <a:tc>
                  <a:txBody>
                    <a:bodyPr/>
                    <a:lstStyle/>
                    <a:p>
                      <a:r>
                        <a:rPr lang="en-GB" dirty="0" smtClean="0"/>
                        <a:t>Portugal</a:t>
                      </a:r>
                      <a:endParaRPr lang="en-GB" dirty="0"/>
                    </a:p>
                  </a:txBody>
                  <a:tcPr/>
                </a:tc>
                <a:tc>
                  <a:txBody>
                    <a:bodyPr/>
                    <a:lstStyle/>
                    <a:p>
                      <a:r>
                        <a:rPr lang="en-GB" dirty="0" smtClean="0"/>
                        <a:t>Peru</a:t>
                      </a:r>
                      <a:endParaRPr lang="en-GB" dirty="0"/>
                    </a:p>
                  </a:txBody>
                  <a:tcPr/>
                </a:tc>
              </a:tr>
              <a:tr h="370840">
                <a:tc>
                  <a:txBody>
                    <a:bodyPr/>
                    <a:lstStyle/>
                    <a:p>
                      <a:r>
                        <a:rPr lang="en-GB" dirty="0" smtClean="0"/>
                        <a:t>Iran</a:t>
                      </a:r>
                      <a:endParaRPr lang="en-GB" dirty="0"/>
                    </a:p>
                  </a:txBody>
                  <a:tcPr/>
                </a:tc>
                <a:tc>
                  <a:txBody>
                    <a:bodyPr/>
                    <a:lstStyle/>
                    <a:p>
                      <a:r>
                        <a:rPr lang="en-GB" dirty="0" smtClean="0"/>
                        <a:t>UK</a:t>
                      </a:r>
                      <a:endParaRPr lang="en-GB" dirty="0"/>
                    </a:p>
                  </a:txBody>
                  <a:tcPr/>
                </a:tc>
                <a:tc>
                  <a:txBody>
                    <a:bodyPr/>
                    <a:lstStyle/>
                    <a:p>
                      <a:r>
                        <a:rPr lang="en-GB" dirty="0" smtClean="0"/>
                        <a:t>Belgium</a:t>
                      </a:r>
                      <a:endParaRPr lang="en-GB" dirty="0"/>
                    </a:p>
                  </a:txBody>
                  <a:tcPr/>
                </a:tc>
                <a:tc>
                  <a:txBody>
                    <a:bodyPr/>
                    <a:lstStyle/>
                    <a:p>
                      <a:r>
                        <a:rPr lang="en-GB" dirty="0" smtClean="0"/>
                        <a:t>Oman</a:t>
                      </a:r>
                      <a:endParaRPr lang="en-GB" dirty="0"/>
                    </a:p>
                  </a:txBody>
                  <a:tcPr/>
                </a:tc>
              </a:tr>
              <a:tr h="370840">
                <a:tc>
                  <a:txBody>
                    <a:bodyPr/>
                    <a:lstStyle/>
                    <a:p>
                      <a:r>
                        <a:rPr lang="en-GB" dirty="0" smtClean="0"/>
                        <a:t>Czech</a:t>
                      </a:r>
                      <a:r>
                        <a:rPr lang="en-GB" baseline="0" dirty="0" smtClean="0"/>
                        <a:t> Republic</a:t>
                      </a:r>
                      <a:endParaRPr lang="en-GB" dirty="0"/>
                    </a:p>
                  </a:txBody>
                  <a:tcPr/>
                </a:tc>
                <a:tc>
                  <a:txBody>
                    <a:bodyPr/>
                    <a:lstStyle/>
                    <a:p>
                      <a:r>
                        <a:rPr lang="en-GB" dirty="0" smtClean="0"/>
                        <a:t>Italy</a:t>
                      </a:r>
                      <a:endParaRPr lang="en-GB" dirty="0"/>
                    </a:p>
                  </a:txBody>
                  <a:tcPr/>
                </a:tc>
                <a:tc>
                  <a:txBody>
                    <a:bodyPr/>
                    <a:lstStyle/>
                    <a:p>
                      <a:r>
                        <a:rPr lang="en-GB" dirty="0" smtClean="0"/>
                        <a:t>Ireland</a:t>
                      </a:r>
                      <a:endParaRPr lang="en-GB" dirty="0"/>
                    </a:p>
                  </a:txBody>
                  <a:tcPr/>
                </a:tc>
                <a:tc>
                  <a:txBody>
                    <a:bodyPr/>
                    <a:lstStyle/>
                    <a:p>
                      <a:r>
                        <a:rPr lang="en-GB" dirty="0" smtClean="0"/>
                        <a:t>Poland</a:t>
                      </a:r>
                      <a:endParaRPr lang="en-GB" dirty="0"/>
                    </a:p>
                  </a:txBody>
                  <a:tcPr/>
                </a:tc>
              </a:tr>
              <a:tr h="370840">
                <a:tc>
                  <a:txBody>
                    <a:bodyPr/>
                    <a:lstStyle/>
                    <a:p>
                      <a:endParaRPr lang="en-GB"/>
                    </a:p>
                  </a:txBody>
                  <a:tcPr/>
                </a:tc>
                <a:tc>
                  <a:txBody>
                    <a:bodyPr/>
                    <a:lstStyle/>
                    <a:p>
                      <a:r>
                        <a:rPr lang="en-GB" dirty="0" smtClean="0"/>
                        <a:t>Germany</a:t>
                      </a:r>
                      <a:endParaRPr lang="en-GB" dirty="0"/>
                    </a:p>
                  </a:txBody>
                  <a:tcPr/>
                </a:tc>
                <a:tc>
                  <a:txBody>
                    <a:bodyPr/>
                    <a:lstStyle/>
                    <a:p>
                      <a:r>
                        <a:rPr lang="en-GB" dirty="0" smtClean="0"/>
                        <a:t>Hungary</a:t>
                      </a:r>
                    </a:p>
                  </a:txBody>
                  <a:tcPr/>
                </a:tc>
                <a:tc>
                  <a:txBody>
                    <a:bodyPr/>
                    <a:lstStyle/>
                    <a:p>
                      <a:r>
                        <a:rPr lang="en-GB" dirty="0" smtClean="0"/>
                        <a:t>Romania</a:t>
                      </a:r>
                      <a:endParaRPr lang="en-GB" dirty="0"/>
                    </a:p>
                  </a:txBody>
                  <a:tcPr/>
                </a:tc>
              </a:tr>
              <a:tr h="370840">
                <a:tc>
                  <a:txBody>
                    <a:bodyPr/>
                    <a:lstStyle/>
                    <a:p>
                      <a:endParaRPr lang="en-GB"/>
                    </a:p>
                  </a:txBody>
                  <a:tcPr/>
                </a:tc>
                <a:tc>
                  <a:txBody>
                    <a:bodyPr/>
                    <a:lstStyle/>
                    <a:p>
                      <a:r>
                        <a:rPr lang="en-GB" dirty="0" smtClean="0"/>
                        <a:t>Austria</a:t>
                      </a:r>
                      <a:endParaRPr lang="en-GB" dirty="0"/>
                    </a:p>
                  </a:txBody>
                  <a:tcPr/>
                </a:tc>
                <a:tc>
                  <a:txBody>
                    <a:bodyPr/>
                    <a:lstStyle/>
                    <a:p>
                      <a:r>
                        <a:rPr lang="en-GB" dirty="0" smtClean="0"/>
                        <a:t>Australia</a:t>
                      </a:r>
                      <a:endParaRPr lang="en-GB" dirty="0"/>
                    </a:p>
                  </a:txBody>
                  <a:tcPr/>
                </a:tc>
                <a:tc>
                  <a:txBody>
                    <a:bodyPr/>
                    <a:lstStyle/>
                    <a:p>
                      <a:r>
                        <a:rPr lang="en-GB" dirty="0" smtClean="0"/>
                        <a:t>Slovenia</a:t>
                      </a:r>
                      <a:endParaRPr lang="en-GB" dirty="0"/>
                    </a:p>
                  </a:txBody>
                  <a:tcPr/>
                </a:tc>
              </a:tr>
              <a:tr h="370840">
                <a:tc>
                  <a:txBody>
                    <a:bodyPr/>
                    <a:lstStyle/>
                    <a:p>
                      <a:endParaRPr lang="en-GB"/>
                    </a:p>
                  </a:txBody>
                  <a:tcPr/>
                </a:tc>
                <a:tc>
                  <a:txBody>
                    <a:bodyPr/>
                    <a:lstStyle/>
                    <a:p>
                      <a:endParaRPr lang="en-GB"/>
                    </a:p>
                  </a:txBody>
                  <a:tcPr/>
                </a:tc>
                <a:tc>
                  <a:txBody>
                    <a:bodyPr/>
                    <a:lstStyle/>
                    <a:p>
                      <a:r>
                        <a:rPr lang="en-GB" dirty="0" smtClean="0"/>
                        <a:t>Egypt</a:t>
                      </a:r>
                      <a:endParaRPr lang="en-GB" dirty="0"/>
                    </a:p>
                  </a:txBody>
                  <a:tcPr/>
                </a:tc>
                <a:tc>
                  <a:txBody>
                    <a:bodyPr/>
                    <a:lstStyle/>
                    <a:p>
                      <a:r>
                        <a:rPr lang="en-GB" dirty="0" smtClean="0"/>
                        <a:t>Sweden</a:t>
                      </a:r>
                      <a:endParaRPr lang="en-GB" dirty="0"/>
                    </a:p>
                  </a:txBody>
                  <a:tcPr/>
                </a:tc>
              </a:tr>
              <a:tr h="370840">
                <a:tc>
                  <a:txBody>
                    <a:bodyPr/>
                    <a:lstStyle/>
                    <a:p>
                      <a:endParaRPr lang="en-GB"/>
                    </a:p>
                  </a:txBody>
                  <a:tcPr/>
                </a:tc>
                <a:tc>
                  <a:txBody>
                    <a:bodyPr/>
                    <a:lstStyle/>
                    <a:p>
                      <a:endParaRPr lang="en-GB"/>
                    </a:p>
                  </a:txBody>
                  <a:tcPr/>
                </a:tc>
                <a:tc>
                  <a:txBody>
                    <a:bodyPr/>
                    <a:lstStyle/>
                    <a:p>
                      <a:r>
                        <a:rPr lang="en-GB" dirty="0" smtClean="0"/>
                        <a:t>Estonia</a:t>
                      </a:r>
                      <a:endParaRPr lang="en-GB" dirty="0"/>
                    </a:p>
                  </a:txBody>
                  <a:tcPr/>
                </a:tc>
                <a:tc>
                  <a:txBody>
                    <a:bodyPr/>
                    <a:lstStyle/>
                    <a:p>
                      <a:r>
                        <a:rPr lang="en-GB" dirty="0" smtClean="0"/>
                        <a:t>Turkey</a:t>
                      </a:r>
                      <a:endParaRPr lang="en-GB" dirty="0"/>
                    </a:p>
                  </a:txBody>
                  <a:tcPr/>
                </a:tc>
              </a:tr>
              <a:tr h="370840">
                <a:tc>
                  <a:txBody>
                    <a:bodyPr/>
                    <a:lstStyle/>
                    <a:p>
                      <a:endParaRPr lang="en-GB"/>
                    </a:p>
                  </a:txBody>
                  <a:tcPr/>
                </a:tc>
                <a:tc>
                  <a:txBody>
                    <a:bodyPr/>
                    <a:lstStyle/>
                    <a:p>
                      <a:endParaRPr lang="en-GB"/>
                    </a:p>
                  </a:txBody>
                  <a:tcPr/>
                </a:tc>
                <a:tc>
                  <a:txBody>
                    <a:bodyPr/>
                    <a:lstStyle/>
                    <a:p>
                      <a:r>
                        <a:rPr lang="en-GB" dirty="0" smtClean="0"/>
                        <a:t>Lithuania</a:t>
                      </a:r>
                      <a:endParaRPr lang="en-GB" dirty="0"/>
                    </a:p>
                  </a:txBody>
                  <a:tcPr/>
                </a:tc>
                <a:tc>
                  <a:txBody>
                    <a:bodyPr/>
                    <a:lstStyle/>
                    <a:p>
                      <a:r>
                        <a:rPr lang="en-GB" dirty="0" smtClean="0"/>
                        <a:t>Brazil</a:t>
                      </a:r>
                      <a:endParaRPr lang="en-GB" dirty="0"/>
                    </a:p>
                  </a:txBody>
                  <a:tcPr/>
                </a:tc>
              </a:tr>
              <a:tr h="370840">
                <a:tc>
                  <a:txBody>
                    <a:bodyPr/>
                    <a:lstStyle/>
                    <a:p>
                      <a:endParaRPr lang="en-GB"/>
                    </a:p>
                  </a:txBody>
                  <a:tcPr/>
                </a:tc>
                <a:tc>
                  <a:txBody>
                    <a:bodyPr/>
                    <a:lstStyle/>
                    <a:p>
                      <a:endParaRPr lang="en-GB"/>
                    </a:p>
                  </a:txBody>
                  <a:tcPr/>
                </a:tc>
                <a:tc>
                  <a:txBody>
                    <a:bodyPr/>
                    <a:lstStyle/>
                    <a:p>
                      <a:r>
                        <a:rPr lang="en-GB" dirty="0" smtClean="0"/>
                        <a:t>Norway</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217971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 y="274638"/>
            <a:ext cx="9067800" cy="1143000"/>
          </a:xfrm>
        </p:spPr>
        <p:txBody>
          <a:bodyPr>
            <a:normAutofit/>
          </a:bodyPr>
          <a:lstStyle/>
          <a:p>
            <a:r>
              <a:rPr lang="en-GB" sz="2800" dirty="0" smtClean="0">
                <a:latin typeface="+mn-lt"/>
              </a:rPr>
              <a:t>BICAMS: improving quality of healthcare and research</a:t>
            </a:r>
            <a:br>
              <a:rPr lang="en-GB" sz="2800" dirty="0" smtClean="0">
                <a:latin typeface="+mn-lt"/>
              </a:rPr>
            </a:br>
            <a:r>
              <a:rPr lang="en-GB" sz="2800" dirty="0" smtClean="0">
                <a:latin typeface="+mn-lt"/>
              </a:rPr>
              <a:t>in MS cognition</a:t>
            </a:r>
          </a:p>
        </p:txBody>
      </p:sp>
      <p:sp>
        <p:nvSpPr>
          <p:cNvPr id="61443" name="Content Placeholder 2"/>
          <p:cNvSpPr>
            <a:spLocks noGrp="1"/>
          </p:cNvSpPr>
          <p:nvPr>
            <p:ph idx="1"/>
          </p:nvPr>
        </p:nvSpPr>
        <p:spPr>
          <a:xfrm>
            <a:off x="574675" y="1371600"/>
            <a:ext cx="8112125" cy="4787900"/>
          </a:xfrm>
        </p:spPr>
        <p:txBody>
          <a:bodyPr>
            <a:normAutofit fontScale="62500" lnSpcReduction="20000"/>
          </a:bodyPr>
          <a:lstStyle/>
          <a:p>
            <a:endParaRPr lang="en-GB" dirty="0" smtClean="0"/>
          </a:p>
          <a:p>
            <a:r>
              <a:rPr lang="en-GB" sz="3400" dirty="0" smtClean="0">
                <a:solidFill>
                  <a:srgbClr val="0284B8"/>
                </a:solidFill>
              </a:rPr>
              <a:t>Increasing patient access and equality</a:t>
            </a:r>
          </a:p>
          <a:p>
            <a:pPr>
              <a:buFontTx/>
              <a:buNone/>
            </a:pPr>
            <a:endParaRPr lang="en-GB" sz="3400" dirty="0" smtClean="0"/>
          </a:p>
          <a:p>
            <a:pPr lvl="1"/>
            <a:r>
              <a:rPr lang="en-GB" sz="3400" dirty="0" smtClean="0"/>
              <a:t>Cognitive assessment can be accessed by MS patients who do not attend specialist centres</a:t>
            </a:r>
          </a:p>
          <a:p>
            <a:pPr lvl="1"/>
            <a:r>
              <a:rPr lang="en-GB" sz="3400" dirty="0" smtClean="0"/>
              <a:t>Increased awareness of cognitive issues in health services, leading to better management</a:t>
            </a:r>
          </a:p>
          <a:p>
            <a:pPr lvl="1"/>
            <a:r>
              <a:rPr lang="en-GB" sz="3400" dirty="0" smtClean="0"/>
              <a:t>Psychometrically sound MS cognitive assessment available in many more countries</a:t>
            </a:r>
          </a:p>
          <a:p>
            <a:pPr lvl="1"/>
            <a:endParaRPr lang="en-GB" sz="3400" dirty="0" smtClean="0"/>
          </a:p>
          <a:p>
            <a:r>
              <a:rPr lang="en-GB" sz="3400" dirty="0" smtClean="0">
                <a:solidFill>
                  <a:srgbClr val="0284B8"/>
                </a:solidFill>
              </a:rPr>
              <a:t>Improving research</a:t>
            </a:r>
          </a:p>
          <a:p>
            <a:pPr>
              <a:buFontTx/>
              <a:buNone/>
            </a:pPr>
            <a:endParaRPr lang="en-GB" sz="3400" dirty="0" smtClean="0"/>
          </a:p>
          <a:p>
            <a:pPr lvl="1"/>
            <a:r>
              <a:rPr lang="en-GB" sz="3400" dirty="0" smtClean="0"/>
              <a:t>Cognitive data can be collected for national and international databases</a:t>
            </a:r>
          </a:p>
          <a:p>
            <a:pPr lvl="1"/>
            <a:r>
              <a:rPr lang="en-GB" sz="3400" dirty="0" smtClean="0"/>
              <a:t>Multinational studies can utilise comparable cognitive data</a:t>
            </a:r>
          </a:p>
          <a:p>
            <a:endParaRPr lang="en-GB" sz="3400" dirty="0" smtClean="0"/>
          </a:p>
        </p:txBody>
      </p:sp>
    </p:spTree>
    <p:extLst>
      <p:ext uri="{BB962C8B-B14F-4D97-AF65-F5344CB8AC3E}">
        <p14:creationId xmlns:p14="http://schemas.microsoft.com/office/powerpoint/2010/main" val="3207136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260648"/>
            <a:ext cx="8229600" cy="1143000"/>
          </a:xfrm>
        </p:spPr>
        <p:txBody>
          <a:bodyPr/>
          <a:lstStyle/>
          <a:p>
            <a:pPr eaLnBrk="1" hangingPunct="1"/>
            <a:r>
              <a:rPr lang="en-US" smtClean="0">
                <a:solidFill>
                  <a:schemeClr val="tx1"/>
                </a:solidFill>
                <a:latin typeface="Verdana" pitchFamily="34" charset="0"/>
                <a:ea typeface="MS PGothic"/>
              </a:rPr>
              <a:t>Assessment of Cognition</a:t>
            </a:r>
          </a:p>
        </p:txBody>
      </p:sp>
      <p:grpSp>
        <p:nvGrpSpPr>
          <p:cNvPr id="2" name="Group 3"/>
          <p:cNvGrpSpPr>
            <a:grpSpLocks/>
          </p:cNvGrpSpPr>
          <p:nvPr/>
        </p:nvGrpSpPr>
        <p:grpSpPr bwMode="auto">
          <a:xfrm>
            <a:off x="3131840" y="1412776"/>
            <a:ext cx="4103688" cy="4824414"/>
            <a:chOff x="1933" y="890"/>
            <a:chExt cx="2585" cy="3039"/>
          </a:xfrm>
        </p:grpSpPr>
        <p:sp>
          <p:nvSpPr>
            <p:cNvPr id="11272" name="Rectangle 4"/>
            <p:cNvSpPr>
              <a:spLocks noChangeArrowheads="1"/>
            </p:cNvSpPr>
            <p:nvPr/>
          </p:nvSpPr>
          <p:spPr bwMode="auto">
            <a:xfrm>
              <a:off x="2299" y="3475"/>
              <a:ext cx="2086" cy="454"/>
            </a:xfrm>
            <a:prstGeom prst="rect">
              <a:avLst/>
            </a:prstGeom>
            <a:solidFill>
              <a:srgbClr val="FF9900"/>
            </a:solidFill>
            <a:ln w="9525">
              <a:noFill/>
              <a:miter lim="800000"/>
              <a:headEnd/>
              <a:tailEnd/>
            </a:ln>
            <a:effectLst>
              <a:outerShdw dist="107763" dir="18900000" algn="ctr" rotWithShape="0">
                <a:srgbClr val="808080">
                  <a:alpha val="50000"/>
                </a:srgbClr>
              </a:outerShdw>
            </a:effectLst>
          </p:spPr>
          <p:txBody>
            <a:bodyPr wrap="none" anchor="ctr"/>
            <a:lstStyle/>
            <a:p>
              <a:pPr>
                <a:defRPr/>
              </a:pPr>
              <a:r>
                <a:rPr lang="en-US" sz="1800" b="1">
                  <a:latin typeface="Tahoma" pitchFamily="34" charset="0"/>
                  <a:ea typeface="MS PGothic" pitchFamily="34" charset="-128"/>
                  <a:cs typeface="Arial" charset="0"/>
                </a:rPr>
                <a:t>Comprehensive Batteries</a:t>
              </a:r>
            </a:p>
          </p:txBody>
        </p:sp>
        <p:sp>
          <p:nvSpPr>
            <p:cNvPr id="11273" name="Rectangle 5"/>
            <p:cNvSpPr>
              <a:spLocks noChangeArrowheads="1"/>
            </p:cNvSpPr>
            <p:nvPr/>
          </p:nvSpPr>
          <p:spPr bwMode="auto">
            <a:xfrm>
              <a:off x="2299" y="2659"/>
              <a:ext cx="2219" cy="454"/>
            </a:xfrm>
            <a:prstGeom prst="rect">
              <a:avLst/>
            </a:prstGeom>
            <a:solidFill>
              <a:schemeClr val="accent1"/>
            </a:solidFill>
            <a:ln w="9525">
              <a:noFill/>
              <a:miter lim="800000"/>
              <a:headEnd/>
              <a:tailEnd/>
            </a:ln>
            <a:effectLst>
              <a:outerShdw dist="107763" dir="18900000" algn="ctr" rotWithShape="0">
                <a:schemeClr val="bg2">
                  <a:alpha val="50000"/>
                </a:schemeClr>
              </a:outerShdw>
            </a:effectLst>
          </p:spPr>
          <p:txBody>
            <a:bodyPr wrap="none" anchor="ctr"/>
            <a:lstStyle/>
            <a:p>
              <a:pPr>
                <a:defRPr/>
              </a:pPr>
              <a:r>
                <a:rPr lang="en-US" sz="1800" b="1">
                  <a:latin typeface="Tahoma" pitchFamily="34" charset="0"/>
                  <a:ea typeface="MS PGothic" pitchFamily="34" charset="-128"/>
                  <a:cs typeface="Arial" charset="0"/>
                </a:rPr>
                <a:t>Intermediate length Batteries</a:t>
              </a:r>
            </a:p>
          </p:txBody>
        </p:sp>
        <p:sp>
          <p:nvSpPr>
            <p:cNvPr id="11274" name="Rectangle 6"/>
            <p:cNvSpPr>
              <a:spLocks noChangeArrowheads="1"/>
            </p:cNvSpPr>
            <p:nvPr/>
          </p:nvSpPr>
          <p:spPr bwMode="auto">
            <a:xfrm>
              <a:off x="2299" y="1842"/>
              <a:ext cx="2086" cy="454"/>
            </a:xfrm>
            <a:prstGeom prst="rect">
              <a:avLst/>
            </a:prstGeom>
            <a:solidFill>
              <a:srgbClr val="FF99CC"/>
            </a:solidFill>
            <a:ln w="9525">
              <a:noFill/>
              <a:miter lim="800000"/>
              <a:headEnd/>
              <a:tailEnd/>
            </a:ln>
            <a:effectLst>
              <a:outerShdw dist="107763" dir="18900000" algn="ctr" rotWithShape="0">
                <a:schemeClr val="bg2">
                  <a:alpha val="50000"/>
                </a:schemeClr>
              </a:outerShdw>
            </a:effectLst>
          </p:spPr>
          <p:txBody>
            <a:bodyPr wrap="none" anchor="ctr"/>
            <a:lstStyle/>
            <a:p>
              <a:pPr>
                <a:defRPr/>
              </a:pPr>
              <a:r>
                <a:rPr lang="en-US" sz="1800" b="1" dirty="0">
                  <a:latin typeface="Tahoma" pitchFamily="34" charset="0"/>
                  <a:ea typeface="MS PGothic" pitchFamily="34" charset="-128"/>
                  <a:cs typeface="Arial" charset="0"/>
                </a:rPr>
                <a:t>Brief Batteries</a:t>
              </a:r>
            </a:p>
          </p:txBody>
        </p:sp>
        <p:sp>
          <p:nvSpPr>
            <p:cNvPr id="11275" name="Rectangle 7"/>
            <p:cNvSpPr>
              <a:spLocks noChangeArrowheads="1"/>
            </p:cNvSpPr>
            <p:nvPr/>
          </p:nvSpPr>
          <p:spPr bwMode="auto">
            <a:xfrm>
              <a:off x="2290" y="890"/>
              <a:ext cx="2096" cy="318"/>
            </a:xfrm>
            <a:prstGeom prst="rect">
              <a:avLst/>
            </a:prstGeom>
            <a:solidFill>
              <a:srgbClr val="FFDA3B"/>
            </a:solidFill>
            <a:ln w="9525">
              <a:noFill/>
              <a:miter lim="800000"/>
              <a:headEnd/>
              <a:tailEnd/>
            </a:ln>
            <a:effectLst>
              <a:outerShdw dist="107763" dir="18900000" algn="ctr" rotWithShape="0">
                <a:schemeClr val="bg2">
                  <a:alpha val="50000"/>
                </a:schemeClr>
              </a:outerShdw>
            </a:effectLst>
          </p:spPr>
          <p:txBody>
            <a:bodyPr wrap="none" anchor="ctr"/>
            <a:lstStyle/>
            <a:p>
              <a:pPr>
                <a:defRPr/>
              </a:pPr>
              <a:r>
                <a:rPr lang="en-US" sz="1800" b="1" dirty="0">
                  <a:latin typeface="Tahoma" pitchFamily="34" charset="0"/>
                  <a:ea typeface="MS PGothic" pitchFamily="34" charset="-128"/>
                  <a:cs typeface="Arial" charset="0"/>
                </a:rPr>
                <a:t>Screening tests</a:t>
              </a:r>
            </a:p>
          </p:txBody>
        </p:sp>
        <p:sp>
          <p:nvSpPr>
            <p:cNvPr id="11280" name="AutoShape 12"/>
            <p:cNvSpPr>
              <a:spLocks noChangeArrowheads="1"/>
            </p:cNvSpPr>
            <p:nvPr/>
          </p:nvSpPr>
          <p:spPr bwMode="auto">
            <a:xfrm>
              <a:off x="1933" y="1525"/>
              <a:ext cx="272" cy="408"/>
            </a:xfrm>
            <a:prstGeom prst="curvedRightArrow">
              <a:avLst>
                <a:gd name="adj1" fmla="val 60000"/>
                <a:gd name="adj2" fmla="val 120000"/>
                <a:gd name="adj3" fmla="val 33333"/>
              </a:avLst>
            </a:prstGeom>
            <a:solidFill>
              <a:srgbClr val="FF99CC"/>
            </a:solidFill>
            <a:ln w="9525">
              <a:solidFill>
                <a:schemeClr val="tx1"/>
              </a:solidFill>
              <a:miter lim="800000"/>
              <a:headEnd/>
              <a:tailEnd/>
            </a:ln>
          </p:spPr>
          <p:txBody>
            <a:bodyPr wrap="none" anchor="ctr"/>
            <a:lstStyle/>
            <a:p>
              <a:endParaRPr lang="en-GB"/>
            </a:p>
          </p:txBody>
        </p:sp>
        <p:sp>
          <p:nvSpPr>
            <p:cNvPr id="11281" name="AutoShape 13"/>
            <p:cNvSpPr>
              <a:spLocks noChangeArrowheads="1"/>
            </p:cNvSpPr>
            <p:nvPr/>
          </p:nvSpPr>
          <p:spPr bwMode="auto">
            <a:xfrm>
              <a:off x="1933" y="2024"/>
              <a:ext cx="272" cy="862"/>
            </a:xfrm>
            <a:prstGeom prst="curvedRightArrow">
              <a:avLst>
                <a:gd name="adj1" fmla="val 63382"/>
                <a:gd name="adj2" fmla="val 126765"/>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11282" name="AutoShape 14"/>
            <p:cNvSpPr>
              <a:spLocks noChangeArrowheads="1"/>
            </p:cNvSpPr>
            <p:nvPr/>
          </p:nvSpPr>
          <p:spPr bwMode="auto">
            <a:xfrm>
              <a:off x="1933" y="2976"/>
              <a:ext cx="272" cy="862"/>
            </a:xfrm>
            <a:prstGeom prst="curvedRightArrow">
              <a:avLst>
                <a:gd name="adj1" fmla="val 63382"/>
                <a:gd name="adj2" fmla="val 126765"/>
                <a:gd name="adj3" fmla="val 33333"/>
              </a:avLst>
            </a:prstGeom>
            <a:solidFill>
              <a:srgbClr val="FF9900"/>
            </a:solidFill>
            <a:ln w="9525">
              <a:solidFill>
                <a:schemeClr val="tx1"/>
              </a:solidFill>
              <a:miter lim="800000"/>
              <a:headEnd/>
              <a:tailEnd/>
            </a:ln>
          </p:spPr>
          <p:txBody>
            <a:bodyPr wrap="none" anchor="ctr"/>
            <a:lstStyle/>
            <a:p>
              <a:endParaRPr lang="en-GB"/>
            </a:p>
          </p:txBody>
        </p:sp>
        <p:sp>
          <p:nvSpPr>
            <p:cNvPr id="19" name="Rectangle 7"/>
            <p:cNvSpPr>
              <a:spLocks noChangeArrowheads="1"/>
            </p:cNvSpPr>
            <p:nvPr/>
          </p:nvSpPr>
          <p:spPr bwMode="auto">
            <a:xfrm>
              <a:off x="2290" y="890"/>
              <a:ext cx="2096" cy="318"/>
            </a:xfrm>
            <a:prstGeom prst="rect">
              <a:avLst/>
            </a:prstGeom>
            <a:solidFill>
              <a:srgbClr val="FFDA3B"/>
            </a:solidFill>
            <a:ln w="9525">
              <a:noFill/>
              <a:miter lim="800000"/>
              <a:headEnd/>
              <a:tailEnd/>
            </a:ln>
            <a:effectLst>
              <a:outerShdw dist="107763" dir="18900000" algn="ctr" rotWithShape="0">
                <a:schemeClr val="bg2">
                  <a:alpha val="50000"/>
                </a:schemeClr>
              </a:outerShdw>
            </a:effectLst>
          </p:spPr>
          <p:txBody>
            <a:bodyPr wrap="none" anchor="ctr"/>
            <a:lstStyle/>
            <a:p>
              <a:pPr>
                <a:defRPr/>
              </a:pPr>
              <a:r>
                <a:rPr lang="en-US" sz="1800" b="1" dirty="0">
                  <a:latin typeface="Tahoma" pitchFamily="34" charset="0"/>
                  <a:ea typeface="MS PGothic" pitchFamily="34" charset="-128"/>
                  <a:cs typeface="Arial" charset="0"/>
                </a:rPr>
                <a:t>Screening tests</a:t>
              </a:r>
            </a:p>
          </p:txBody>
        </p:sp>
        <p:sp>
          <p:nvSpPr>
            <p:cNvPr id="20" name="Rectangle 6"/>
            <p:cNvSpPr>
              <a:spLocks noChangeArrowheads="1"/>
            </p:cNvSpPr>
            <p:nvPr/>
          </p:nvSpPr>
          <p:spPr bwMode="auto">
            <a:xfrm>
              <a:off x="2290" y="1843"/>
              <a:ext cx="2086" cy="544"/>
            </a:xfrm>
            <a:prstGeom prst="rect">
              <a:avLst/>
            </a:prstGeom>
            <a:solidFill>
              <a:srgbClr val="FF99CC"/>
            </a:solidFill>
            <a:ln w="9525">
              <a:noFill/>
              <a:miter lim="800000"/>
              <a:headEnd/>
              <a:tailEnd/>
            </a:ln>
            <a:effectLst>
              <a:outerShdw dist="107763" dir="18900000" algn="ctr" rotWithShape="0">
                <a:schemeClr val="bg2">
                  <a:alpha val="50000"/>
                </a:schemeClr>
              </a:outerShdw>
            </a:effectLst>
          </p:spPr>
          <p:txBody>
            <a:bodyPr wrap="none" anchor="ctr"/>
            <a:lstStyle/>
            <a:p>
              <a:pPr>
                <a:defRPr/>
              </a:pPr>
              <a:r>
                <a:rPr lang="en-US" sz="1800" b="1" dirty="0">
                  <a:latin typeface="Tahoma" pitchFamily="34" charset="0"/>
                  <a:ea typeface="MS PGothic" pitchFamily="34" charset="-128"/>
                  <a:cs typeface="Arial" charset="0"/>
                </a:rPr>
                <a:t>Brief Batteries</a:t>
              </a:r>
            </a:p>
          </p:txBody>
        </p:sp>
      </p:grpSp>
      <p:sp>
        <p:nvSpPr>
          <p:cNvPr id="11268" name="Text Box 15"/>
          <p:cNvSpPr txBox="1">
            <a:spLocks noChangeArrowheads="1"/>
          </p:cNvSpPr>
          <p:nvPr/>
        </p:nvSpPr>
        <p:spPr bwMode="auto">
          <a:xfrm>
            <a:off x="373063" y="1412776"/>
            <a:ext cx="2217737" cy="369332"/>
          </a:xfrm>
          <a:prstGeom prst="rect">
            <a:avLst/>
          </a:prstGeom>
          <a:noFill/>
          <a:ln w="9525">
            <a:noFill/>
            <a:miter lim="800000"/>
            <a:headEnd/>
            <a:tailEnd/>
          </a:ln>
        </p:spPr>
        <p:txBody>
          <a:bodyPr wrap="square">
            <a:spAutoFit/>
          </a:bodyPr>
          <a:lstStyle/>
          <a:p>
            <a:r>
              <a:rPr lang="en-US" sz="1800" dirty="0">
                <a:latin typeface="Tahoma" pitchFamily="34" charset="0"/>
              </a:rPr>
              <a:t>Routine in the office</a:t>
            </a:r>
          </a:p>
        </p:txBody>
      </p:sp>
      <p:sp>
        <p:nvSpPr>
          <p:cNvPr id="11269" name="Text Box 16"/>
          <p:cNvSpPr txBox="1">
            <a:spLocks noChangeArrowheads="1"/>
          </p:cNvSpPr>
          <p:nvPr/>
        </p:nvSpPr>
        <p:spPr bwMode="auto">
          <a:xfrm>
            <a:off x="381000" y="3567113"/>
            <a:ext cx="1989138" cy="366712"/>
          </a:xfrm>
          <a:prstGeom prst="rect">
            <a:avLst/>
          </a:prstGeom>
          <a:noFill/>
          <a:ln w="9525">
            <a:noFill/>
            <a:miter lim="800000"/>
            <a:headEnd/>
            <a:tailEnd/>
          </a:ln>
        </p:spPr>
        <p:txBody>
          <a:bodyPr wrap="none">
            <a:spAutoFit/>
          </a:bodyPr>
          <a:lstStyle/>
          <a:p>
            <a:r>
              <a:rPr lang="en-US" sz="1800" dirty="0">
                <a:latin typeface="Tahoma" pitchFamily="34" charset="0"/>
              </a:rPr>
              <a:t>Routine NP </a:t>
            </a:r>
            <a:r>
              <a:rPr lang="en-US" sz="1800" dirty="0" smtClean="0">
                <a:latin typeface="Tahoma" pitchFamily="34" charset="0"/>
              </a:rPr>
              <a:t>exam</a:t>
            </a:r>
            <a:endParaRPr lang="en-US" sz="1800" dirty="0">
              <a:latin typeface="Tahoma" pitchFamily="34" charset="0"/>
            </a:endParaRPr>
          </a:p>
        </p:txBody>
      </p:sp>
      <p:sp>
        <p:nvSpPr>
          <p:cNvPr id="11270" name="Rectangle 17"/>
          <p:cNvSpPr>
            <a:spLocks noChangeArrowheads="1"/>
          </p:cNvSpPr>
          <p:nvPr/>
        </p:nvSpPr>
        <p:spPr bwMode="auto">
          <a:xfrm>
            <a:off x="323850" y="4868863"/>
            <a:ext cx="2592388" cy="915987"/>
          </a:xfrm>
          <a:prstGeom prst="rect">
            <a:avLst/>
          </a:prstGeom>
          <a:noFill/>
          <a:ln w="9525">
            <a:noFill/>
            <a:miter lim="800000"/>
            <a:headEnd/>
            <a:tailEnd/>
          </a:ln>
        </p:spPr>
        <p:txBody>
          <a:bodyPr>
            <a:spAutoFit/>
          </a:bodyPr>
          <a:lstStyle/>
          <a:p>
            <a:r>
              <a:rPr lang="en-US" sz="1800">
                <a:latin typeface="Tahoma" pitchFamily="34" charset="0"/>
              </a:rPr>
              <a:t>Differential diagnosis</a:t>
            </a:r>
          </a:p>
          <a:p>
            <a:r>
              <a:rPr lang="en-US" sz="1800">
                <a:latin typeface="Tahoma" pitchFamily="34" charset="0"/>
              </a:rPr>
              <a:t>Disability questions</a:t>
            </a:r>
          </a:p>
          <a:p>
            <a:r>
              <a:rPr lang="en-US" sz="1800">
                <a:latin typeface="Tahoma" pitchFamily="34" charset="0"/>
              </a:rPr>
              <a:t>Rehabilitation programs</a:t>
            </a:r>
          </a:p>
        </p:txBody>
      </p:sp>
      <p:sp>
        <p:nvSpPr>
          <p:cNvPr id="11271" name="Slide Number Placeholder 3"/>
          <p:cNvSpPr txBox="1">
            <a:spLocks noGrp="1"/>
          </p:cNvSpPr>
          <p:nvPr/>
        </p:nvSpPr>
        <p:spPr bwMode="auto">
          <a:xfrm>
            <a:off x="8737600" y="6534150"/>
            <a:ext cx="406400" cy="323850"/>
          </a:xfrm>
          <a:prstGeom prst="rect">
            <a:avLst/>
          </a:prstGeom>
          <a:noFill/>
          <a:ln w="9525">
            <a:noFill/>
            <a:miter lim="800000"/>
            <a:headEnd/>
            <a:tailEnd/>
          </a:ln>
        </p:spPr>
        <p:txBody>
          <a:bodyPr lIns="0" tIns="0" rIns="0" bIns="0" anchor="ctr"/>
          <a:lstStyle/>
          <a:p>
            <a:pPr algn="ctr"/>
            <a:fld id="{5D0019E3-40E3-4E4F-AB28-FBD09F2F0FEE}" type="slidenum">
              <a:rPr lang="en-US" sz="1000">
                <a:solidFill>
                  <a:srgbClr val="4D4D4D"/>
                </a:solidFill>
                <a:latin typeface="Arial Narrow" pitchFamily="34" charset="0"/>
              </a:rPr>
              <a:pPr algn="ctr"/>
              <a:t>49</a:t>
            </a:fld>
            <a:endParaRPr lang="en-US" sz="1000">
              <a:solidFill>
                <a:srgbClr val="4D4D4D"/>
              </a:solidFill>
              <a:latin typeface="Arial Narrow" pitchFamily="34" charset="0"/>
            </a:endParaRPr>
          </a:p>
        </p:txBody>
      </p:sp>
      <p:sp>
        <p:nvSpPr>
          <p:cNvPr id="21" name="Rectangle 7"/>
          <p:cNvSpPr>
            <a:spLocks noChangeArrowheads="1"/>
          </p:cNvSpPr>
          <p:nvPr/>
        </p:nvSpPr>
        <p:spPr bwMode="auto">
          <a:xfrm>
            <a:off x="3707904" y="2204864"/>
            <a:ext cx="3384376" cy="504056"/>
          </a:xfrm>
          <a:prstGeom prst="rect">
            <a:avLst/>
          </a:prstGeom>
          <a:solidFill>
            <a:schemeClr val="accent3"/>
          </a:solidFill>
          <a:ln w="9525">
            <a:noFill/>
            <a:miter lim="800000"/>
            <a:headEnd/>
            <a:tailEnd/>
          </a:ln>
          <a:effectLst>
            <a:outerShdw dist="107763" dir="18900000" algn="ctr" rotWithShape="0">
              <a:schemeClr val="bg2">
                <a:alpha val="50000"/>
              </a:schemeClr>
            </a:outerShdw>
          </a:effectLst>
        </p:spPr>
        <p:txBody>
          <a:bodyPr wrap="none" anchor="ctr"/>
          <a:lstStyle/>
          <a:p>
            <a:pPr>
              <a:defRPr/>
            </a:pPr>
            <a:r>
              <a:rPr lang="en-US" sz="1800" b="1" dirty="0" smtClean="0">
                <a:latin typeface="Tahoma" pitchFamily="34" charset="0"/>
                <a:ea typeface="MS PGothic" pitchFamily="34" charset="-128"/>
                <a:cs typeface="Arial" charset="0"/>
              </a:rPr>
              <a:t>BICAMS</a:t>
            </a:r>
            <a:endParaRPr lang="en-US" sz="1800" b="1" dirty="0">
              <a:latin typeface="Tahoma" pitchFamily="34" charset="0"/>
              <a:ea typeface="MS PGothic" pitchFamily="34" charset="-128"/>
              <a:cs typeface="Arial" charset="0"/>
            </a:endParaRPr>
          </a:p>
        </p:txBody>
      </p:sp>
      <p:sp>
        <p:nvSpPr>
          <p:cNvPr id="22" name="AutoShape 12"/>
          <p:cNvSpPr>
            <a:spLocks noChangeArrowheads="1"/>
          </p:cNvSpPr>
          <p:nvPr/>
        </p:nvSpPr>
        <p:spPr bwMode="auto">
          <a:xfrm>
            <a:off x="3131840" y="1700808"/>
            <a:ext cx="431800" cy="647700"/>
          </a:xfrm>
          <a:prstGeom prst="curvedRightArrow">
            <a:avLst>
              <a:gd name="adj1" fmla="val 60000"/>
              <a:gd name="adj2" fmla="val 120000"/>
              <a:gd name="adj3" fmla="val 33333"/>
            </a:avLst>
          </a:prstGeom>
          <a:solidFill>
            <a:schemeClr val="accent3"/>
          </a:solidFill>
          <a:ln w="9525">
            <a:solidFill>
              <a:schemeClr val="tx1"/>
            </a:solidFill>
            <a:miter lim="800000"/>
            <a:headEnd/>
            <a:tailEnd/>
          </a:ln>
        </p:spPr>
        <p:txBody>
          <a:bodyPr wrap="none" anchor="ctr"/>
          <a:lstStyle/>
          <a:p>
            <a:endParaRPr lang="en-GB"/>
          </a:p>
        </p:txBody>
      </p:sp>
      <p:sp>
        <p:nvSpPr>
          <p:cNvPr id="23" name="TextBox 22"/>
          <p:cNvSpPr txBox="1"/>
          <p:nvPr/>
        </p:nvSpPr>
        <p:spPr>
          <a:xfrm>
            <a:off x="395536" y="2132856"/>
            <a:ext cx="2592288" cy="369332"/>
          </a:xfrm>
          <a:prstGeom prst="rect">
            <a:avLst/>
          </a:prstGeom>
          <a:noFill/>
        </p:spPr>
        <p:txBody>
          <a:bodyPr wrap="square" rtlCol="0">
            <a:spAutoFit/>
          </a:bodyPr>
          <a:lstStyle/>
          <a:p>
            <a:r>
              <a:rPr lang="en-GB" dirty="0" smtClean="0">
                <a:latin typeface="Tahoma" pitchFamily="34" charset="0"/>
                <a:cs typeface="Tahoma" pitchFamily="34" charset="0"/>
              </a:rPr>
              <a:t>Routine in the clinic</a:t>
            </a:r>
            <a:endParaRPr lang="en-GB" dirty="0">
              <a:latin typeface="Tahoma" pitchFamily="34" charset="0"/>
              <a:cs typeface="Tahoma" pitchFamily="34" charset="0"/>
            </a:endParaRPr>
          </a:p>
        </p:txBody>
      </p:sp>
      <p:sp>
        <p:nvSpPr>
          <p:cNvPr id="33" name="TextBox 32"/>
          <p:cNvSpPr txBox="1"/>
          <p:nvPr/>
        </p:nvSpPr>
        <p:spPr>
          <a:xfrm>
            <a:off x="7596336" y="1412776"/>
            <a:ext cx="936104" cy="369332"/>
          </a:xfrm>
          <a:prstGeom prst="rect">
            <a:avLst/>
          </a:prstGeom>
          <a:noFill/>
        </p:spPr>
        <p:txBody>
          <a:bodyPr wrap="square" rtlCol="0">
            <a:spAutoFit/>
          </a:bodyPr>
          <a:lstStyle/>
          <a:p>
            <a:r>
              <a:rPr lang="en-GB" dirty="0" smtClean="0"/>
              <a:t>0 </a:t>
            </a:r>
            <a:r>
              <a:rPr lang="en-GB" dirty="0" err="1" smtClean="0"/>
              <a:t>mins</a:t>
            </a:r>
            <a:endParaRPr lang="en-GB" dirty="0"/>
          </a:p>
        </p:txBody>
      </p:sp>
      <p:sp>
        <p:nvSpPr>
          <p:cNvPr id="34" name="TextBox 33"/>
          <p:cNvSpPr txBox="1"/>
          <p:nvPr/>
        </p:nvSpPr>
        <p:spPr>
          <a:xfrm>
            <a:off x="7596336" y="2204864"/>
            <a:ext cx="1080120" cy="369332"/>
          </a:xfrm>
          <a:prstGeom prst="rect">
            <a:avLst/>
          </a:prstGeom>
          <a:noFill/>
        </p:spPr>
        <p:txBody>
          <a:bodyPr wrap="square" rtlCol="0">
            <a:spAutoFit/>
          </a:bodyPr>
          <a:lstStyle/>
          <a:p>
            <a:r>
              <a:rPr lang="en-GB" dirty="0" smtClean="0"/>
              <a:t>15 </a:t>
            </a:r>
            <a:r>
              <a:rPr lang="en-GB" dirty="0" err="1" smtClean="0"/>
              <a:t>mins</a:t>
            </a:r>
            <a:endParaRPr lang="en-GB" dirty="0"/>
          </a:p>
        </p:txBody>
      </p:sp>
      <p:sp>
        <p:nvSpPr>
          <p:cNvPr id="35" name="TextBox 34"/>
          <p:cNvSpPr txBox="1"/>
          <p:nvPr/>
        </p:nvSpPr>
        <p:spPr>
          <a:xfrm>
            <a:off x="7596336" y="3068960"/>
            <a:ext cx="1296144" cy="369332"/>
          </a:xfrm>
          <a:prstGeom prst="rect">
            <a:avLst/>
          </a:prstGeom>
          <a:noFill/>
        </p:spPr>
        <p:txBody>
          <a:bodyPr wrap="square" rtlCol="0">
            <a:spAutoFit/>
          </a:bodyPr>
          <a:lstStyle/>
          <a:p>
            <a:r>
              <a:rPr lang="en-GB" dirty="0" smtClean="0"/>
              <a:t>45 </a:t>
            </a:r>
            <a:r>
              <a:rPr lang="en-GB" dirty="0" err="1" smtClean="0"/>
              <a:t>mins</a:t>
            </a:r>
            <a:endParaRPr lang="en-GB" dirty="0"/>
          </a:p>
        </p:txBody>
      </p:sp>
      <p:sp>
        <p:nvSpPr>
          <p:cNvPr id="36" name="TextBox 35"/>
          <p:cNvSpPr txBox="1"/>
          <p:nvPr/>
        </p:nvSpPr>
        <p:spPr>
          <a:xfrm>
            <a:off x="7668344" y="4293096"/>
            <a:ext cx="1080120" cy="369332"/>
          </a:xfrm>
          <a:prstGeom prst="rect">
            <a:avLst/>
          </a:prstGeom>
          <a:noFill/>
        </p:spPr>
        <p:txBody>
          <a:bodyPr wrap="square" rtlCol="0">
            <a:spAutoFit/>
          </a:bodyPr>
          <a:lstStyle/>
          <a:p>
            <a:r>
              <a:rPr lang="en-GB" dirty="0" smtClean="0"/>
              <a:t>90 </a:t>
            </a:r>
            <a:r>
              <a:rPr lang="en-GB" dirty="0" err="1" smtClean="0"/>
              <a:t>mins</a:t>
            </a:r>
            <a:endParaRPr lang="en-GB" dirty="0"/>
          </a:p>
        </p:txBody>
      </p:sp>
      <p:sp>
        <p:nvSpPr>
          <p:cNvPr id="37" name="TextBox 36"/>
          <p:cNvSpPr txBox="1"/>
          <p:nvPr/>
        </p:nvSpPr>
        <p:spPr>
          <a:xfrm>
            <a:off x="7668344" y="5517232"/>
            <a:ext cx="1152128" cy="369332"/>
          </a:xfrm>
          <a:prstGeom prst="rect">
            <a:avLst/>
          </a:prstGeom>
          <a:noFill/>
        </p:spPr>
        <p:txBody>
          <a:bodyPr wrap="square" rtlCol="0">
            <a:spAutoFit/>
          </a:bodyPr>
          <a:lstStyle/>
          <a:p>
            <a:r>
              <a:rPr lang="en-GB" dirty="0" smtClean="0"/>
              <a:t>120 </a:t>
            </a:r>
            <a:r>
              <a:rPr lang="en-GB" dirty="0" err="1" smtClean="0"/>
              <a:t>mins</a:t>
            </a:r>
            <a:endParaRPr lang="en-GB" dirty="0"/>
          </a:p>
        </p:txBody>
      </p:sp>
    </p:spTree>
    <p:extLst>
      <p:ext uri="{BB962C8B-B14F-4D97-AF65-F5344CB8AC3E}">
        <p14:creationId xmlns:p14="http://schemas.microsoft.com/office/powerpoint/2010/main" val="1456328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457200" y="457200"/>
            <a:ext cx="8229600" cy="304800"/>
          </a:xfrm>
        </p:spPr>
        <p:txBody>
          <a:bodyPr>
            <a:normAutofit fontScale="90000"/>
          </a:bodyPr>
          <a:lstStyle/>
          <a:p>
            <a:r>
              <a:rPr lang="en-GB" sz="2800" b="1" smtClean="0"/>
              <a:t>Numbers (%) of patients impaired (&lt;5 percentile)</a:t>
            </a:r>
          </a:p>
        </p:txBody>
      </p:sp>
      <p:graphicFrame>
        <p:nvGraphicFramePr>
          <p:cNvPr id="47177" name="Group 73"/>
          <p:cNvGraphicFramePr>
            <a:graphicFrameLocks noGrp="1"/>
          </p:cNvGraphicFramePr>
          <p:nvPr>
            <p:ph type="tbl" idx="1"/>
          </p:nvPr>
        </p:nvGraphicFramePr>
        <p:xfrm>
          <a:off x="598488" y="1220788"/>
          <a:ext cx="8229600" cy="4525966"/>
        </p:xfrm>
        <a:graphic>
          <a:graphicData uri="http://schemas.openxmlformats.org/drawingml/2006/table">
            <a:tbl>
              <a:tblPr/>
              <a:tblGrid>
                <a:gridCol w="1646237"/>
                <a:gridCol w="1646238"/>
                <a:gridCol w="1644650"/>
                <a:gridCol w="1646237"/>
                <a:gridCol w="1646238"/>
              </a:tblGrid>
              <a:tr h="452438">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endParaRPr kumimoji="0" lang="en-US" sz="1600" b="1" i="0" u="none" strike="noStrike" cap="none" normalizeH="0" baseline="0" dirty="0" smtClean="0">
                        <a:ln>
                          <a:noFill/>
                        </a:ln>
                        <a:solidFill>
                          <a:srgbClr val="A5002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CIS (n=33)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RR (n=75)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PP (n=23)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SP (n=29)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SRTL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4 (12.1)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1"/>
                          </a:solidFill>
                          <a:effectLst/>
                          <a:latin typeface="Arial" pitchFamily="34" charset="0"/>
                        </a:rPr>
                        <a:t>16 (21.3)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8 (34.8)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tx1"/>
                          </a:solidFill>
                          <a:effectLst/>
                          <a:latin typeface="Arial" pitchFamily="34" charset="0"/>
                        </a:rPr>
                        <a:t>16 (55.2)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SRTC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2 (7.5)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17 (22.0)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8 (34.5)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12 (40.2)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SRTD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1"/>
                          </a:solidFill>
                          <a:effectLst/>
                          <a:latin typeface="Arial" pitchFamily="34" charset="0"/>
                        </a:rPr>
                        <a:t>4 (12.8)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14 (19.0)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4 (19.4)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2"/>
                          </a:solidFill>
                          <a:effectLst/>
                          <a:latin typeface="Arial" pitchFamily="34" charset="0"/>
                        </a:rPr>
                        <a:t>13 (46.0)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4">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SPARTi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1"/>
                          </a:solidFill>
                          <a:effectLst/>
                          <a:latin typeface="Arial" pitchFamily="34" charset="0"/>
                        </a:rPr>
                        <a:t>4 (12.1)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10 (12.7)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7 (30.1)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9 (29.8)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SPARTd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9 (27.3)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21 (28.0)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9 (30.1)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tx1"/>
                          </a:solidFill>
                          <a:effectLst/>
                          <a:latin typeface="Arial" pitchFamily="34" charset="0"/>
                        </a:rPr>
                        <a:t>16 (55.2)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SDMT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5 (14.2)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21 (27.7)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tx1"/>
                          </a:solidFill>
                          <a:effectLst/>
                          <a:latin typeface="Arial" pitchFamily="34" charset="0"/>
                        </a:rPr>
                        <a:t>14 (62.6)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tx1"/>
                          </a:solidFill>
                          <a:effectLst/>
                          <a:latin typeface="Arial" pitchFamily="34" charset="0"/>
                        </a:rPr>
                        <a:t>22 (75.8)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PASAT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6 (19.6)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17 (22.0)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10 (43.2)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14 (47.1)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PASAT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5 (16.6)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dirty="0" smtClean="0">
                          <a:ln>
                            <a:noFill/>
                          </a:ln>
                          <a:solidFill>
                            <a:schemeClr val="accent1"/>
                          </a:solidFill>
                          <a:effectLst/>
                          <a:latin typeface="Arial" pitchFamily="34" charset="0"/>
                        </a:rPr>
                        <a:t>17 (22.0)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8 (34.5)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13 (43.6)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rgbClr val="A50021"/>
                          </a:solidFill>
                          <a:effectLst/>
                          <a:latin typeface="Arial" pitchFamily="34" charset="0"/>
                        </a:rPr>
                        <a:t>WLG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11 (33.3)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28 (37.3)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tx1"/>
                          </a:solidFill>
                          <a:effectLst/>
                          <a:latin typeface="Arial" pitchFamily="34" charset="0"/>
                        </a:rPr>
                        <a:t>13 (56.5)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Tx/>
                        <a:buSzTx/>
                        <a:buFont typeface="Wingdings" pitchFamily="2" charset="2"/>
                        <a:buNone/>
                        <a:tabLst/>
                      </a:pPr>
                      <a:r>
                        <a:rPr kumimoji="0" lang="en-GB" sz="1600" b="1" i="0" u="none" strike="noStrike" cap="none" normalizeH="0" baseline="0" smtClean="0">
                          <a:ln>
                            <a:noFill/>
                          </a:ln>
                          <a:solidFill>
                            <a:schemeClr val="accent2"/>
                          </a:solidFill>
                          <a:effectLst/>
                          <a:latin typeface="Arial" pitchFamily="34" charset="0"/>
                        </a:rPr>
                        <a:t>13 (44.8)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39" name="Text Box 74"/>
          <p:cNvSpPr txBox="1">
            <a:spLocks noChangeArrowheads="1"/>
          </p:cNvSpPr>
          <p:nvPr/>
        </p:nvSpPr>
        <p:spPr bwMode="auto">
          <a:xfrm>
            <a:off x="674688" y="5834063"/>
            <a:ext cx="5911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en-GB">
                <a:solidFill>
                  <a:schemeClr val="accent1"/>
                </a:solidFill>
              </a:rPr>
              <a:t>0-25%    </a:t>
            </a:r>
            <a:r>
              <a:rPr lang="en-GB">
                <a:solidFill>
                  <a:schemeClr val="accent2"/>
                </a:solidFill>
              </a:rPr>
              <a:t>26-50%    </a:t>
            </a:r>
            <a:r>
              <a:rPr lang="en-GB"/>
              <a:t>51-100%</a:t>
            </a:r>
            <a:r>
              <a:rPr lang="en-GB">
                <a:solidFill>
                  <a:schemeClr val="accent2"/>
                </a:solidFill>
              </a:rPr>
              <a:t>					</a:t>
            </a:r>
            <a:endParaRPr lang="en-GB">
              <a:solidFill>
                <a:schemeClr val="bg2"/>
              </a:solidFill>
            </a:endParaRPr>
          </a:p>
        </p:txBody>
      </p:sp>
      <p:sp>
        <p:nvSpPr>
          <p:cNvPr id="32840" name="Text Box 75"/>
          <p:cNvSpPr txBox="1">
            <a:spLocks noChangeArrowheads="1"/>
          </p:cNvSpPr>
          <p:nvPr/>
        </p:nvSpPr>
        <p:spPr bwMode="auto">
          <a:xfrm>
            <a:off x="347663" y="6434138"/>
            <a:ext cx="591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en-GB" sz="1400"/>
              <a:t>Potagas et al. J Neurol Sci 2008; 267:100-106</a:t>
            </a:r>
          </a:p>
        </p:txBody>
      </p:sp>
    </p:spTree>
    <p:extLst>
      <p:ext uri="{BB962C8B-B14F-4D97-AF65-F5344CB8AC3E}">
        <p14:creationId xmlns:p14="http://schemas.microsoft.com/office/powerpoint/2010/main" val="29023990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Disclosures</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Research contracts/sponsorship/speaker bureau/consultancy:</a:t>
            </a:r>
          </a:p>
          <a:p>
            <a:pPr marL="0" indent="0">
              <a:buNone/>
            </a:pPr>
            <a:r>
              <a:rPr lang="en-GB" dirty="0" smtClean="0"/>
              <a:t>Bayer Healthcare</a:t>
            </a:r>
          </a:p>
          <a:p>
            <a:pPr marL="0" indent="0">
              <a:buNone/>
            </a:pPr>
            <a:r>
              <a:rPr lang="en-GB" dirty="0" err="1" smtClean="0"/>
              <a:t>Biogen</a:t>
            </a:r>
            <a:r>
              <a:rPr lang="en-GB" dirty="0" smtClean="0"/>
              <a:t> IDEC</a:t>
            </a:r>
          </a:p>
          <a:p>
            <a:pPr marL="0" indent="0">
              <a:buNone/>
            </a:pPr>
            <a:r>
              <a:rPr lang="en-GB" dirty="0" smtClean="0"/>
              <a:t>European Charcot Foundation</a:t>
            </a:r>
          </a:p>
          <a:p>
            <a:pPr marL="0" indent="0">
              <a:buNone/>
            </a:pPr>
            <a:r>
              <a:rPr lang="en-GB" dirty="0" smtClean="0"/>
              <a:t>Merck </a:t>
            </a:r>
            <a:r>
              <a:rPr lang="en-GB" dirty="0" err="1" smtClean="0"/>
              <a:t>Serono</a:t>
            </a:r>
            <a:endParaRPr lang="en-GB" dirty="0" smtClean="0"/>
          </a:p>
          <a:p>
            <a:pPr marL="0" indent="0">
              <a:buNone/>
            </a:pPr>
            <a:r>
              <a:rPr lang="en-GB" dirty="0" smtClean="0"/>
              <a:t>Novartis</a:t>
            </a:r>
          </a:p>
          <a:p>
            <a:pPr marL="0" indent="0">
              <a:buNone/>
            </a:pPr>
            <a:r>
              <a:rPr lang="en-GB" dirty="0" err="1" smtClean="0"/>
              <a:t>Serono</a:t>
            </a:r>
            <a:r>
              <a:rPr lang="en-GB" dirty="0" smtClean="0"/>
              <a:t> Symposia</a:t>
            </a:r>
          </a:p>
          <a:p>
            <a:pPr marL="0" indent="0">
              <a:buNone/>
            </a:pPr>
            <a:r>
              <a:rPr lang="en-GB" dirty="0" err="1" smtClean="0"/>
              <a:t>Teva</a:t>
            </a:r>
            <a:r>
              <a:rPr lang="en-GB" dirty="0" smtClean="0"/>
              <a:t> GmbH</a:t>
            </a:r>
          </a:p>
          <a:p>
            <a:pPr marL="0" indent="0">
              <a:buNone/>
            </a:pPr>
            <a:r>
              <a:rPr lang="en-GB" dirty="0" smtClean="0"/>
              <a:t>Sanofi-Aventis</a:t>
            </a:r>
          </a:p>
          <a:p>
            <a:r>
              <a:rPr lang="en-GB" dirty="0" smtClean="0"/>
              <a:t>Grants:</a:t>
            </a:r>
          </a:p>
          <a:p>
            <a:pPr marL="0" indent="0">
              <a:buNone/>
            </a:pPr>
            <a:r>
              <a:rPr lang="en-GB" dirty="0" smtClean="0"/>
              <a:t>MS Society</a:t>
            </a:r>
          </a:p>
          <a:p>
            <a:pPr marL="0" indent="0">
              <a:buNone/>
            </a:pPr>
            <a:r>
              <a:rPr lang="en-GB" dirty="0" smtClean="0"/>
              <a:t>MS Trust</a:t>
            </a:r>
          </a:p>
          <a:p>
            <a:pPr marL="0" indent="0">
              <a:buNone/>
            </a:pPr>
            <a:r>
              <a:rPr lang="en-GB" dirty="0" smtClean="0"/>
              <a:t>NHS Executive</a:t>
            </a:r>
          </a:p>
          <a:p>
            <a:pPr marL="0" indent="0">
              <a:buNone/>
            </a:pPr>
            <a:r>
              <a:rPr lang="en-GB" dirty="0" smtClean="0"/>
              <a:t>Swiss MS Society</a:t>
            </a:r>
          </a:p>
          <a:p>
            <a:pPr marL="0" indent="0">
              <a:buNone/>
            </a:pPr>
            <a:r>
              <a:rPr lang="en-GB" dirty="0" smtClean="0"/>
              <a:t>St George’s/RHUL Studentship</a:t>
            </a:r>
          </a:p>
          <a:p>
            <a:pPr marL="0" indent="0">
              <a:buNone/>
            </a:pPr>
            <a:r>
              <a:rPr lang="en-GB" dirty="0" smtClean="0"/>
              <a:t>University of London Central Research Fund</a:t>
            </a:r>
            <a:endParaRPr lang="en-GB" dirty="0"/>
          </a:p>
        </p:txBody>
      </p:sp>
    </p:spTree>
    <p:extLst>
      <p:ext uri="{BB962C8B-B14F-4D97-AF65-F5344CB8AC3E}">
        <p14:creationId xmlns:p14="http://schemas.microsoft.com/office/powerpoint/2010/main" val="24656125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normAutofit fontScale="77500" lnSpcReduction="20000"/>
          </a:bodyPr>
          <a:lstStyle/>
          <a:p>
            <a:r>
              <a:rPr lang="en-GB" sz="7200" dirty="0" smtClean="0"/>
              <a:t>Relation to physical disease</a:t>
            </a:r>
            <a:endParaRPr lang="en-GB" sz="7200" dirty="0"/>
          </a:p>
        </p:txBody>
      </p:sp>
    </p:spTree>
    <p:extLst>
      <p:ext uri="{BB962C8B-B14F-4D97-AF65-F5344CB8AC3E}">
        <p14:creationId xmlns:p14="http://schemas.microsoft.com/office/powerpoint/2010/main" val="203876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76200"/>
            <a:ext cx="68294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6320971"/>
            <a:ext cx="9067800" cy="738664"/>
          </a:xfrm>
          <a:prstGeom prst="rect">
            <a:avLst/>
          </a:prstGeom>
          <a:noFill/>
        </p:spPr>
        <p:txBody>
          <a:bodyPr wrap="square" rtlCol="0">
            <a:spAutoFit/>
          </a:bodyPr>
          <a:lstStyle/>
          <a:p>
            <a:r>
              <a:rPr lang="en-GB" sz="1400" dirty="0" smtClean="0"/>
              <a:t>Lynch SG, </a:t>
            </a:r>
            <a:r>
              <a:rPr lang="en-GB" sz="1400" dirty="0" err="1" smtClean="0"/>
              <a:t>Parmenter</a:t>
            </a:r>
            <a:r>
              <a:rPr lang="en-GB" sz="1400" dirty="0" smtClean="0"/>
              <a:t> BA, Denney DR. The association between cognitive impairment and physical disability in multiple sclerosis. </a:t>
            </a:r>
            <a:r>
              <a:rPr lang="en-GB" sz="1400" dirty="0" err="1" smtClean="0"/>
              <a:t>Mult</a:t>
            </a:r>
            <a:r>
              <a:rPr lang="en-GB" sz="1400" dirty="0" smtClean="0"/>
              <a:t> </a:t>
            </a:r>
            <a:r>
              <a:rPr lang="en-GB" sz="1400" dirty="0" err="1" smtClean="0"/>
              <a:t>Scler</a:t>
            </a:r>
            <a:r>
              <a:rPr lang="en-GB" sz="1400" dirty="0" smtClean="0"/>
              <a:t>. 2005 Aug;11(4):469-76.</a:t>
            </a:r>
          </a:p>
          <a:p>
            <a:endParaRPr lang="en-GB" sz="1400" dirty="0"/>
          </a:p>
        </p:txBody>
      </p:sp>
      <p:sp>
        <p:nvSpPr>
          <p:cNvPr id="3" name="TextBox 2"/>
          <p:cNvSpPr txBox="1"/>
          <p:nvPr/>
        </p:nvSpPr>
        <p:spPr>
          <a:xfrm>
            <a:off x="1157288" y="76200"/>
            <a:ext cx="6234112" cy="461665"/>
          </a:xfrm>
          <a:prstGeom prst="rect">
            <a:avLst/>
          </a:prstGeom>
          <a:solidFill>
            <a:schemeClr val="bg1"/>
          </a:solidFill>
        </p:spPr>
        <p:txBody>
          <a:bodyPr wrap="square" rtlCol="0">
            <a:spAutoFit/>
          </a:bodyPr>
          <a:lstStyle/>
          <a:p>
            <a:pPr algn="ctr"/>
            <a:r>
              <a:rPr lang="en-GB" dirty="0" smtClean="0"/>
              <a:t>Relation of cognition to disability</a:t>
            </a:r>
            <a:endParaRPr lang="en-GB" dirty="0"/>
          </a:p>
        </p:txBody>
      </p:sp>
    </p:spTree>
    <p:extLst>
      <p:ext uri="{BB962C8B-B14F-4D97-AF65-F5344CB8AC3E}">
        <p14:creationId xmlns:p14="http://schemas.microsoft.com/office/powerpoint/2010/main" val="1272030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txBox="1">
            <a:spLocks noChangeArrowheads="1"/>
          </p:cNvSpPr>
          <p:nvPr/>
        </p:nvSpPr>
        <p:spPr bwMode="auto">
          <a:xfrm>
            <a:off x="228600" y="6019800"/>
            <a:ext cx="8534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GB" sz="2000">
                <a:latin typeface="Calibri" pitchFamily="34" charset="0"/>
              </a:rPr>
              <a:t>Zipoli V, Goretti B, Hakiki B, Siracusa G, Sorbi S, Portaccio E, Amato MP.</a:t>
            </a:r>
          </a:p>
          <a:p>
            <a:pPr eaLnBrk="1" hangingPunct="1"/>
            <a:r>
              <a:rPr lang="en-GB" sz="2000">
                <a:latin typeface="Calibri" pitchFamily="34" charset="0"/>
              </a:rPr>
              <a:t>Mult Scler. 2010 Jan;16(1):62-7. </a:t>
            </a:r>
          </a:p>
          <a:p>
            <a:pPr eaLnBrk="1" hangingPunct="1"/>
            <a:endParaRPr lang="en-GB" sz="1200">
              <a:latin typeface="Calibri" pitchFamily="34" charset="0"/>
            </a:endParaRPr>
          </a:p>
        </p:txBody>
      </p:sp>
      <p:sp>
        <p:nvSpPr>
          <p:cNvPr id="37892" name="Rectangle 7"/>
          <p:cNvSpPr>
            <a:spLocks noGrp="1"/>
          </p:cNvSpPr>
          <p:nvPr>
            <p:ph type="title"/>
          </p:nvPr>
        </p:nvSpPr>
        <p:spPr>
          <a:xfrm>
            <a:off x="0" y="274638"/>
            <a:ext cx="8686800" cy="1143000"/>
          </a:xfrm>
        </p:spPr>
        <p:txBody>
          <a:bodyPr/>
          <a:lstStyle/>
          <a:p>
            <a:pPr eaLnBrk="1" hangingPunct="1"/>
            <a:r>
              <a:rPr lang="en-US" sz="3200" b="1" smtClean="0">
                <a:solidFill>
                  <a:schemeClr val="tx2"/>
                </a:solidFill>
              </a:rPr>
              <a:t>Cognitive impairment predicts conversion to </a:t>
            </a:r>
            <a:br>
              <a:rPr lang="en-US" sz="3200" b="1" smtClean="0">
                <a:solidFill>
                  <a:schemeClr val="tx2"/>
                </a:solidFill>
              </a:rPr>
            </a:br>
            <a:r>
              <a:rPr lang="en-US" sz="3200" b="1" smtClean="0">
                <a:solidFill>
                  <a:schemeClr val="tx2"/>
                </a:solidFill>
              </a:rPr>
              <a:t>multiple sclerosis in clinically isolated syndromes</a:t>
            </a:r>
          </a:p>
        </p:txBody>
      </p:sp>
    </p:spTree>
    <p:extLst>
      <p:ext uri="{BB962C8B-B14F-4D97-AF65-F5344CB8AC3E}">
        <p14:creationId xmlns:p14="http://schemas.microsoft.com/office/powerpoint/2010/main" val="240415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7"/>
          <p:cNvSpPr>
            <a:spLocks noGrp="1"/>
          </p:cNvSpPr>
          <p:nvPr>
            <p:ph type="title"/>
          </p:nvPr>
        </p:nvSpPr>
        <p:spPr/>
        <p:txBody>
          <a:bodyPr>
            <a:normAutofit fontScale="90000"/>
          </a:bodyPr>
          <a:lstStyle/>
          <a:p>
            <a:pPr eaLnBrk="1" hangingPunct="1"/>
            <a:r>
              <a:rPr lang="en-US" sz="3200" b="1" smtClean="0">
                <a:solidFill>
                  <a:schemeClr val="tx2"/>
                </a:solidFill>
              </a:rPr>
              <a:t>Cognitive impairment predicts conversion to multiple sclerosis in clinically isolated syndromes</a:t>
            </a:r>
          </a:p>
        </p:txBody>
      </p:sp>
      <p:sp>
        <p:nvSpPr>
          <p:cNvPr id="38916" name="TextBox 2"/>
          <p:cNvSpPr txBox="1">
            <a:spLocks noChangeArrowheads="1"/>
          </p:cNvSpPr>
          <p:nvPr/>
        </p:nvSpPr>
        <p:spPr bwMode="auto">
          <a:xfrm>
            <a:off x="228600" y="6019800"/>
            <a:ext cx="8915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GB" sz="2000">
                <a:latin typeface="Calibri" pitchFamily="34" charset="0"/>
              </a:rPr>
              <a:t>Zipoli V, Goretti B, Hakiki B, Siracusa G, Sorbi S, Portaccio E, Amato MP.</a:t>
            </a:r>
          </a:p>
          <a:p>
            <a:pPr eaLnBrk="1" hangingPunct="1"/>
            <a:r>
              <a:rPr lang="en-GB" sz="2000">
                <a:latin typeface="Calibri" pitchFamily="34" charset="0"/>
              </a:rPr>
              <a:t>Mult Scler. 2010 Jan;16(1):62-7. </a:t>
            </a:r>
          </a:p>
          <a:p>
            <a:pPr eaLnBrk="1" hangingPunct="1"/>
            <a:endParaRPr lang="en-GB" sz="1200">
              <a:latin typeface="Calibri" pitchFamily="34" charset="0"/>
            </a:endParaRPr>
          </a:p>
        </p:txBody>
      </p:sp>
    </p:spTree>
    <p:extLst>
      <p:ext uri="{BB962C8B-B14F-4D97-AF65-F5344CB8AC3E}">
        <p14:creationId xmlns:p14="http://schemas.microsoft.com/office/powerpoint/2010/main" val="269586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Betaferon">
      <a:dk1>
        <a:srgbClr val="000000"/>
      </a:dk1>
      <a:lt1>
        <a:sysClr val="window" lastClr="FFFFFF"/>
      </a:lt1>
      <a:dk2>
        <a:srgbClr val="0065BD"/>
      </a:dk2>
      <a:lt2>
        <a:srgbClr val="EEECE1"/>
      </a:lt2>
      <a:accent1>
        <a:srgbClr val="0065BD"/>
      </a:accent1>
      <a:accent2>
        <a:srgbClr val="FFA02F"/>
      </a:accent2>
      <a:accent3>
        <a:srgbClr val="05777A"/>
      </a:accent3>
      <a:accent4>
        <a:srgbClr val="ED3567"/>
      </a:accent4>
      <a:accent5>
        <a:srgbClr val="67BC45"/>
      </a:accent5>
      <a:accent6>
        <a:srgbClr val="FFF32B"/>
      </a:accent6>
      <a:hlink>
        <a:srgbClr val="0065BD"/>
      </a:hlink>
      <a:folHlink>
        <a:srgbClr val="C2DE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2634</Words>
  <Application>Microsoft Office PowerPoint</Application>
  <PresentationFormat>On-screen Show (4:3)</PresentationFormat>
  <Paragraphs>620</Paragraphs>
  <Slides>51</Slides>
  <Notes>13</Notes>
  <HiddenSlides>0</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5_Custom Design</vt:lpstr>
      <vt:lpstr>Office-Design</vt:lpstr>
      <vt:lpstr>Office Theme</vt:lpstr>
      <vt:lpstr>1_Office Theme</vt:lpstr>
      <vt:lpstr>  ‘      Cognition in MS with reference to BICAMS  Dawn Langdon PhD     </vt:lpstr>
      <vt:lpstr>cognition in multiple sclerosis</vt:lpstr>
      <vt:lpstr>How do cognitive problems affect the lives of people with MS?</vt:lpstr>
      <vt:lpstr>Cognitive dysfunction in MS: Prevalence of impairment by cognitive domain</vt:lpstr>
      <vt:lpstr>Numbers (%) of patients impaired (&lt;5 percentile)</vt:lpstr>
      <vt:lpstr>PowerPoint Presentation</vt:lpstr>
      <vt:lpstr>PowerPoint Presentation</vt:lpstr>
      <vt:lpstr>Cognitive impairment predicts conversion to  multiple sclerosis in clinically isolated syndromes</vt:lpstr>
      <vt:lpstr>Cognitive impairment predicts conversion to multiple sclerosis in clinically isolated syndromes</vt:lpstr>
      <vt:lpstr>Early cognitive impairment in multiple sclerosis predicts disability outcome several years later.</vt:lpstr>
      <vt:lpstr>PowerPoint Presentation</vt:lpstr>
      <vt:lpstr>Assessment of Cognition</vt:lpstr>
      <vt:lpstr>Self-report of cognition in MS</vt:lpstr>
      <vt:lpstr>Subjective report of cognitive dysfunction</vt:lpstr>
      <vt:lpstr>PowerPoint Presentation</vt:lpstr>
      <vt:lpstr>Selective Reminding Test</vt:lpstr>
      <vt:lpstr>10/36 Spatial Recall Test </vt:lpstr>
      <vt:lpstr>Symbol Digital Modality Test / A</vt:lpstr>
      <vt:lpstr>Paced Auditory Serial Addition Test</vt:lpstr>
      <vt:lpstr>Verbal fluency</vt:lpstr>
      <vt:lpstr>PowerPoint Presentation</vt:lpstr>
      <vt:lpstr>PowerPoint Presentation</vt:lpstr>
      <vt:lpstr>Correlations of cognitive test scores with concurrent neurological variables in advanced disease</vt:lpstr>
      <vt:lpstr>Early disease characteristics are only  significant independent predictors of cognition at 16 years </vt:lpstr>
      <vt:lpstr>“Cognitive MS” </vt:lpstr>
      <vt:lpstr>Comparison of “cognitive MS”, typical MS and healthy volunteers</vt:lpstr>
      <vt:lpstr>Comparison of “cognitive MS”, typical MS and healthy volunteers</vt:lpstr>
      <vt:lpstr>PowerPoint Presentation</vt:lpstr>
      <vt:lpstr>Cognitive assessment for MS</vt:lpstr>
      <vt:lpstr>BICAMS Brief International Cognitive Assessment for MS</vt:lpstr>
      <vt:lpstr>PowerPoint Presentation</vt:lpstr>
      <vt:lpstr>BICAMS Brief International Cognitive Assessment for MS</vt:lpstr>
      <vt:lpstr>BICAMS consensus criteria</vt:lpstr>
      <vt:lpstr>BICAMS mean ratings</vt:lpstr>
      <vt:lpstr>Symbol Digital Modality Test / A</vt:lpstr>
      <vt:lpstr>California Verbal Learning Test-II (CVLT II)</vt:lpstr>
      <vt:lpstr>Brief Visuospatial Memory Test (Revised)</vt:lpstr>
      <vt:lpstr> BICAMS Brief International Cognitive Assessment for MS</vt:lpstr>
      <vt:lpstr>PowerPoint Presentation</vt:lpstr>
      <vt:lpstr>Validity of BICAMS tests confirmed by routine 3T imaging</vt:lpstr>
      <vt:lpstr>Validity of BICAMS tests confirmed by routine 3T imaging    after correction for age, depression and pre-morbid intelligence</vt:lpstr>
      <vt:lpstr>PowerPoint Presentation</vt:lpstr>
      <vt:lpstr>BICAMS Brief International Cognitive Assessment for MS</vt:lpstr>
      <vt:lpstr>BICAMS - Brief International Cognitive Assessment for MS International validation protocol</vt:lpstr>
      <vt:lpstr>PowerPoint Presentation</vt:lpstr>
      <vt:lpstr>BICAMS Brief International Cognitive Assessment for MS</vt:lpstr>
      <vt:lpstr>BICAMS national validations</vt:lpstr>
      <vt:lpstr>BICAMS: improving quality of healthcare and research in MS cognition</vt:lpstr>
      <vt:lpstr>Assessment of Cognition</vt:lpstr>
      <vt:lpstr>Disclosures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2013-03-15T11:34:59Z</dcterms:created>
  <dcterms:modified xsi:type="dcterms:W3CDTF">2013-06-13T14:12:12Z</dcterms:modified>
</cp:coreProperties>
</file>